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Lst>
  <p:notesMasterIdLst>
    <p:notesMasterId r:id="rId59"/>
  </p:notesMasterIdLst>
  <p:handoutMasterIdLst>
    <p:handoutMasterId r:id="rId60"/>
  </p:handoutMasterIdLst>
  <p:sldIdLst>
    <p:sldId id="488" r:id="rId3"/>
    <p:sldId id="492" r:id="rId4"/>
    <p:sldId id="489" r:id="rId5"/>
    <p:sldId id="458" r:id="rId6"/>
    <p:sldId id="281" r:id="rId7"/>
    <p:sldId id="446" r:id="rId8"/>
    <p:sldId id="447" r:id="rId9"/>
    <p:sldId id="448" r:id="rId10"/>
    <p:sldId id="449" r:id="rId11"/>
    <p:sldId id="450" r:id="rId12"/>
    <p:sldId id="451" r:id="rId13"/>
    <p:sldId id="452" r:id="rId14"/>
    <p:sldId id="453" r:id="rId15"/>
    <p:sldId id="454" r:id="rId16"/>
    <p:sldId id="459" r:id="rId17"/>
    <p:sldId id="486" r:id="rId18"/>
    <p:sldId id="460" r:id="rId19"/>
    <p:sldId id="461" r:id="rId20"/>
    <p:sldId id="462" r:id="rId21"/>
    <p:sldId id="463" r:id="rId22"/>
    <p:sldId id="464" r:id="rId23"/>
    <p:sldId id="466" r:id="rId24"/>
    <p:sldId id="455" r:id="rId25"/>
    <p:sldId id="467" r:id="rId26"/>
    <p:sldId id="502" r:id="rId27"/>
    <p:sldId id="500" r:id="rId28"/>
    <p:sldId id="496" r:id="rId29"/>
    <p:sldId id="497" r:id="rId30"/>
    <p:sldId id="493" r:id="rId31"/>
    <p:sldId id="495" r:id="rId32"/>
    <p:sldId id="498" r:id="rId33"/>
    <p:sldId id="499" r:id="rId34"/>
    <p:sldId id="468" r:id="rId35"/>
    <p:sldId id="469" r:id="rId36"/>
    <p:sldId id="470" r:id="rId37"/>
    <p:sldId id="471" r:id="rId38"/>
    <p:sldId id="472" r:id="rId39"/>
    <p:sldId id="473" r:id="rId40"/>
    <p:sldId id="474" r:id="rId41"/>
    <p:sldId id="456" r:id="rId42"/>
    <p:sldId id="476" r:id="rId43"/>
    <p:sldId id="477" r:id="rId44"/>
    <p:sldId id="478" r:id="rId45"/>
    <p:sldId id="479" r:id="rId46"/>
    <p:sldId id="480" r:id="rId47"/>
    <p:sldId id="481" r:id="rId48"/>
    <p:sldId id="482" r:id="rId49"/>
    <p:sldId id="483" r:id="rId50"/>
    <p:sldId id="484" r:id="rId51"/>
    <p:sldId id="503" r:id="rId52"/>
    <p:sldId id="475" r:id="rId53"/>
    <p:sldId id="457" r:id="rId54"/>
    <p:sldId id="487" r:id="rId55"/>
    <p:sldId id="501" r:id="rId56"/>
    <p:sldId id="485" r:id="rId57"/>
    <p:sldId id="49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p:restoredTop sz="72299"/>
  </p:normalViewPr>
  <p:slideViewPr>
    <p:cSldViewPr snapToGrid="0" snapToObjects="1" showGuides="1">
      <p:cViewPr varScale="1">
        <p:scale>
          <a:sx n="109" d="100"/>
          <a:sy n="109" d="100"/>
        </p:scale>
        <p:origin x="2272"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1" d="100"/>
          <a:sy n="81" d="100"/>
        </p:scale>
        <p:origin x="402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B64187-DF52-F041-B47D-95713A6AFB5F}" type="doc">
      <dgm:prSet loTypeId="urn:microsoft.com/office/officeart/2005/8/layout/hList1" loCatId="process" qsTypeId="urn:microsoft.com/office/officeart/2005/8/quickstyle/simple1" qsCatId="simple" csTypeId="urn:microsoft.com/office/officeart/2005/8/colors/accent1_2" csCatId="accent1" phldr="1"/>
      <dgm:spPr/>
      <dgm:t>
        <a:bodyPr/>
        <a:lstStyle/>
        <a:p>
          <a:endParaRPr lang="en-US"/>
        </a:p>
      </dgm:t>
    </dgm:pt>
    <dgm:pt modelId="{D7054FA0-17A3-2B46-89D9-E87D68EA4510}">
      <dgm:prSet phldrT="[Text]"/>
      <dgm:spPr/>
      <dgm:t>
        <a:bodyPr/>
        <a:lstStyle/>
        <a:p>
          <a:r>
            <a:rPr lang="en-US" dirty="0"/>
            <a:t>Basic Training</a:t>
          </a:r>
        </a:p>
      </dgm:t>
    </dgm:pt>
    <dgm:pt modelId="{06C42866-5580-B84D-B078-3AEFE2B39559}" type="parTrans" cxnId="{9370A1EB-A0D0-CA40-9F00-9CFA8BA96F2A}">
      <dgm:prSet/>
      <dgm:spPr/>
      <dgm:t>
        <a:bodyPr/>
        <a:lstStyle/>
        <a:p>
          <a:endParaRPr lang="en-US"/>
        </a:p>
      </dgm:t>
    </dgm:pt>
    <dgm:pt modelId="{54A30DD7-DCEA-1C4A-8845-9873EF7A9244}" type="sibTrans" cxnId="{9370A1EB-A0D0-CA40-9F00-9CFA8BA96F2A}">
      <dgm:prSet/>
      <dgm:spPr/>
      <dgm:t>
        <a:bodyPr/>
        <a:lstStyle/>
        <a:p>
          <a:endParaRPr lang="en-US"/>
        </a:p>
      </dgm:t>
    </dgm:pt>
    <dgm:pt modelId="{8A9B2774-8D93-A541-A94A-096931125A49}">
      <dgm:prSet phldrT="[Text]"/>
      <dgm:spPr/>
      <dgm:t>
        <a:bodyPr/>
        <a:lstStyle/>
        <a:p>
          <a:r>
            <a:rPr lang="en-US" dirty="0"/>
            <a:t>40+ hours</a:t>
          </a:r>
        </a:p>
      </dgm:t>
    </dgm:pt>
    <dgm:pt modelId="{EB12E791-ED63-4344-8585-807040172703}" type="parTrans" cxnId="{DB3DEBB5-739B-8742-8C78-A1F46BA37C88}">
      <dgm:prSet/>
      <dgm:spPr/>
      <dgm:t>
        <a:bodyPr/>
        <a:lstStyle/>
        <a:p>
          <a:endParaRPr lang="en-US"/>
        </a:p>
      </dgm:t>
    </dgm:pt>
    <dgm:pt modelId="{67656490-A295-594B-86F6-6AEC1B52E5E3}" type="sibTrans" cxnId="{DB3DEBB5-739B-8742-8C78-A1F46BA37C88}">
      <dgm:prSet/>
      <dgm:spPr/>
      <dgm:t>
        <a:bodyPr/>
        <a:lstStyle/>
        <a:p>
          <a:endParaRPr lang="en-US"/>
        </a:p>
      </dgm:t>
    </dgm:pt>
    <dgm:pt modelId="{20407BE3-B063-6A4E-9DE0-49F65913B6A9}">
      <dgm:prSet phldrT="[Text]"/>
      <dgm:spPr/>
      <dgm:t>
        <a:bodyPr/>
        <a:lstStyle/>
        <a:p>
          <a:r>
            <a:rPr lang="en-US" dirty="0"/>
            <a:t>Classroom and field</a:t>
          </a:r>
        </a:p>
      </dgm:t>
    </dgm:pt>
    <dgm:pt modelId="{6A1D3658-E753-6D4E-B80C-B9F9E6634FE7}" type="parTrans" cxnId="{6961715A-4AB9-BA4C-BC58-C0770943F7E4}">
      <dgm:prSet/>
      <dgm:spPr/>
      <dgm:t>
        <a:bodyPr/>
        <a:lstStyle/>
        <a:p>
          <a:endParaRPr lang="en-US"/>
        </a:p>
      </dgm:t>
    </dgm:pt>
    <dgm:pt modelId="{1EDCFEF2-3CB3-3B47-AB84-B7FDB8A4DD6A}" type="sibTrans" cxnId="{6961715A-4AB9-BA4C-BC58-C0770943F7E4}">
      <dgm:prSet/>
      <dgm:spPr/>
      <dgm:t>
        <a:bodyPr/>
        <a:lstStyle/>
        <a:p>
          <a:endParaRPr lang="en-US"/>
        </a:p>
      </dgm:t>
    </dgm:pt>
    <dgm:pt modelId="{66EA1DB5-3899-584F-B025-A32F870A73F1}">
      <dgm:prSet phldrT="[Text]"/>
      <dgm:spPr/>
      <dgm:t>
        <a:bodyPr/>
        <a:lstStyle/>
        <a:p>
          <a:r>
            <a:rPr lang="en-US" dirty="0"/>
            <a:t>Continuing Education</a:t>
          </a:r>
        </a:p>
      </dgm:t>
    </dgm:pt>
    <dgm:pt modelId="{7976C975-7322-C945-A6AD-36A7DA7377C1}" type="parTrans" cxnId="{5F94CAA2-406D-244B-BAAF-D4830897FFDA}">
      <dgm:prSet/>
      <dgm:spPr/>
      <dgm:t>
        <a:bodyPr/>
        <a:lstStyle/>
        <a:p>
          <a:endParaRPr lang="en-US"/>
        </a:p>
      </dgm:t>
    </dgm:pt>
    <dgm:pt modelId="{E30CD20C-5B5C-FB47-8259-4B39607A8C26}" type="sibTrans" cxnId="{5F94CAA2-406D-244B-BAAF-D4830897FFDA}">
      <dgm:prSet/>
      <dgm:spPr/>
      <dgm:t>
        <a:bodyPr/>
        <a:lstStyle/>
        <a:p>
          <a:endParaRPr lang="en-US"/>
        </a:p>
      </dgm:t>
    </dgm:pt>
    <dgm:pt modelId="{9E049027-BA65-A34F-9365-9600BB0FF14C}">
      <dgm:prSet phldrT="[Text]"/>
      <dgm:spPr/>
      <dgm:t>
        <a:bodyPr/>
        <a:lstStyle/>
        <a:p>
          <a:r>
            <a:rPr lang="en-US" dirty="0"/>
            <a:t>8 hours</a:t>
          </a:r>
        </a:p>
      </dgm:t>
    </dgm:pt>
    <dgm:pt modelId="{9BA1E58B-BA9B-3042-8371-37B4EA2A5F8A}" type="parTrans" cxnId="{A6D56F29-8285-9749-A73A-FF8E0643A084}">
      <dgm:prSet/>
      <dgm:spPr/>
      <dgm:t>
        <a:bodyPr/>
        <a:lstStyle/>
        <a:p>
          <a:endParaRPr lang="en-US"/>
        </a:p>
      </dgm:t>
    </dgm:pt>
    <dgm:pt modelId="{E9D0E18D-E1D8-1648-9CAE-7DEC3E35501B}" type="sibTrans" cxnId="{A6D56F29-8285-9749-A73A-FF8E0643A084}">
      <dgm:prSet/>
      <dgm:spPr/>
      <dgm:t>
        <a:bodyPr/>
        <a:lstStyle/>
        <a:p>
          <a:endParaRPr lang="en-US"/>
        </a:p>
      </dgm:t>
    </dgm:pt>
    <dgm:pt modelId="{D18725D4-0870-C948-B65E-174D604B17C6}">
      <dgm:prSet phldrT="[Text]"/>
      <dgm:spPr/>
      <dgm:t>
        <a:bodyPr/>
        <a:lstStyle/>
        <a:p>
          <a:r>
            <a:rPr lang="en-US" dirty="0"/>
            <a:t>Volunteer Service</a:t>
          </a:r>
        </a:p>
      </dgm:t>
    </dgm:pt>
    <dgm:pt modelId="{2ADF81CF-5B58-6443-B102-042A879F18B4}" type="parTrans" cxnId="{C9C9849B-4BCD-614F-BACE-EF5B981E3BAA}">
      <dgm:prSet/>
      <dgm:spPr/>
      <dgm:t>
        <a:bodyPr/>
        <a:lstStyle/>
        <a:p>
          <a:endParaRPr lang="en-US"/>
        </a:p>
      </dgm:t>
    </dgm:pt>
    <dgm:pt modelId="{131F4810-E733-494C-AD98-A99AA786DA08}" type="sibTrans" cxnId="{C9C9849B-4BCD-614F-BACE-EF5B981E3BAA}">
      <dgm:prSet/>
      <dgm:spPr/>
      <dgm:t>
        <a:bodyPr/>
        <a:lstStyle/>
        <a:p>
          <a:endParaRPr lang="en-US"/>
        </a:p>
      </dgm:t>
    </dgm:pt>
    <dgm:pt modelId="{152316DF-57C5-024E-9867-4D97AEC27D80}">
      <dgm:prSet phldrT="[Text]"/>
      <dgm:spPr/>
      <dgm:t>
        <a:bodyPr/>
        <a:lstStyle/>
        <a:p>
          <a:r>
            <a:rPr lang="en-US" dirty="0"/>
            <a:t>40 hours</a:t>
          </a:r>
        </a:p>
      </dgm:t>
    </dgm:pt>
    <dgm:pt modelId="{F0F8ADD7-4D5B-864B-9720-501863DA5A19}" type="parTrans" cxnId="{41533E12-C7E7-5342-8A54-0409FD68FC4C}">
      <dgm:prSet/>
      <dgm:spPr/>
      <dgm:t>
        <a:bodyPr/>
        <a:lstStyle/>
        <a:p>
          <a:endParaRPr lang="en-US"/>
        </a:p>
      </dgm:t>
    </dgm:pt>
    <dgm:pt modelId="{EE198B23-D502-4B41-A0C3-DB76DF1A2C7A}" type="sibTrans" cxnId="{41533E12-C7E7-5342-8A54-0409FD68FC4C}">
      <dgm:prSet/>
      <dgm:spPr/>
      <dgm:t>
        <a:bodyPr/>
        <a:lstStyle/>
        <a:p>
          <a:endParaRPr lang="en-US"/>
        </a:p>
      </dgm:t>
    </dgm:pt>
    <dgm:pt modelId="{971098A9-7E71-F340-A21B-A5A4B3AD9ED1}">
      <dgm:prSet phldrT="[Text]"/>
      <dgm:spPr/>
      <dgm:t>
        <a:bodyPr/>
        <a:lstStyle/>
        <a:p>
          <a:r>
            <a:rPr lang="en-US" dirty="0"/>
            <a:t>Approved by chapter</a:t>
          </a:r>
        </a:p>
      </dgm:t>
    </dgm:pt>
    <dgm:pt modelId="{249CA64F-C5F3-C446-84C9-9A7B79448EAD}" type="parTrans" cxnId="{B4912B34-FE9E-9E4D-A281-752613EC421E}">
      <dgm:prSet/>
      <dgm:spPr/>
      <dgm:t>
        <a:bodyPr/>
        <a:lstStyle/>
        <a:p>
          <a:endParaRPr lang="en-US"/>
        </a:p>
      </dgm:t>
    </dgm:pt>
    <dgm:pt modelId="{2441EE92-9365-D149-883A-D6F3D4B23033}" type="sibTrans" cxnId="{B4912B34-FE9E-9E4D-A281-752613EC421E}">
      <dgm:prSet/>
      <dgm:spPr/>
      <dgm:t>
        <a:bodyPr/>
        <a:lstStyle/>
        <a:p>
          <a:endParaRPr lang="en-US"/>
        </a:p>
      </dgm:t>
    </dgm:pt>
    <dgm:pt modelId="{DA6237D5-2E0A-674A-9ADD-B7382E3FC972}">
      <dgm:prSet phldrT="[Text]"/>
      <dgm:spPr/>
      <dgm:t>
        <a:bodyPr/>
        <a:lstStyle/>
        <a:p>
          <a:r>
            <a:rPr lang="en-US" dirty="0"/>
            <a:t>Assessments</a:t>
          </a:r>
        </a:p>
      </dgm:t>
    </dgm:pt>
    <dgm:pt modelId="{D5B7F3FF-10A0-954C-AB45-801352DFD1B9}" type="parTrans" cxnId="{6F51FF0D-A565-BE4E-846F-71E63A2E7F9B}">
      <dgm:prSet/>
      <dgm:spPr/>
      <dgm:t>
        <a:bodyPr/>
        <a:lstStyle/>
        <a:p>
          <a:endParaRPr lang="en-US"/>
        </a:p>
      </dgm:t>
    </dgm:pt>
    <dgm:pt modelId="{8BAB7E58-0841-5A44-AB22-5C0B69954970}" type="sibTrans" cxnId="{6F51FF0D-A565-BE4E-846F-71E63A2E7F9B}">
      <dgm:prSet/>
      <dgm:spPr/>
      <dgm:t>
        <a:bodyPr/>
        <a:lstStyle/>
        <a:p>
          <a:endParaRPr lang="en-US"/>
        </a:p>
      </dgm:t>
    </dgm:pt>
    <dgm:pt modelId="{E902530D-45FD-CB42-A3CA-16DF981273FA}">
      <dgm:prSet phldrT="[Text]"/>
      <dgm:spPr/>
      <dgm:t>
        <a:bodyPr/>
        <a:lstStyle/>
        <a:p>
          <a:r>
            <a:rPr lang="en-US" dirty="0"/>
            <a:t>Approved by chapter</a:t>
          </a:r>
        </a:p>
      </dgm:t>
    </dgm:pt>
    <dgm:pt modelId="{28B25542-CBBB-8B4A-94E0-D68651A3CF0F}" type="parTrans" cxnId="{42D86AF0-FA26-954B-AE2B-6EAB610E68FF}">
      <dgm:prSet/>
      <dgm:spPr/>
      <dgm:t>
        <a:bodyPr/>
        <a:lstStyle/>
        <a:p>
          <a:endParaRPr lang="en-US"/>
        </a:p>
      </dgm:t>
    </dgm:pt>
    <dgm:pt modelId="{F10FD0E3-530E-6A49-A723-ACDC75679CE0}" type="sibTrans" cxnId="{42D86AF0-FA26-954B-AE2B-6EAB610E68FF}">
      <dgm:prSet/>
      <dgm:spPr/>
      <dgm:t>
        <a:bodyPr/>
        <a:lstStyle/>
        <a:p>
          <a:endParaRPr lang="en-US"/>
        </a:p>
      </dgm:t>
    </dgm:pt>
    <dgm:pt modelId="{594EF469-6D7B-3F48-BC5D-34FEDD01D5FE}" type="pres">
      <dgm:prSet presAssocID="{22B64187-DF52-F041-B47D-95713A6AFB5F}" presName="Name0" presStyleCnt="0">
        <dgm:presLayoutVars>
          <dgm:dir/>
          <dgm:animLvl val="lvl"/>
          <dgm:resizeHandles val="exact"/>
        </dgm:presLayoutVars>
      </dgm:prSet>
      <dgm:spPr/>
    </dgm:pt>
    <dgm:pt modelId="{FD9FFB4A-C60F-C041-9E5E-91F884CE8B0C}" type="pres">
      <dgm:prSet presAssocID="{D7054FA0-17A3-2B46-89D9-E87D68EA4510}" presName="composite" presStyleCnt="0"/>
      <dgm:spPr/>
    </dgm:pt>
    <dgm:pt modelId="{2B97091C-9574-CB4A-A635-7EBB35D8A6E6}" type="pres">
      <dgm:prSet presAssocID="{D7054FA0-17A3-2B46-89D9-E87D68EA4510}" presName="parTx" presStyleLbl="alignNode1" presStyleIdx="0" presStyleCnt="3" custLinFactNeighborY="4317">
        <dgm:presLayoutVars>
          <dgm:chMax val="0"/>
          <dgm:chPref val="0"/>
          <dgm:bulletEnabled val="1"/>
        </dgm:presLayoutVars>
      </dgm:prSet>
      <dgm:spPr/>
    </dgm:pt>
    <dgm:pt modelId="{A322C1E0-84CF-3049-891A-CACA4224246F}" type="pres">
      <dgm:prSet presAssocID="{D7054FA0-17A3-2B46-89D9-E87D68EA4510}" presName="desTx" presStyleLbl="alignAccFollowNode1" presStyleIdx="0" presStyleCnt="3" custLinFactNeighborY="1776">
        <dgm:presLayoutVars>
          <dgm:bulletEnabled val="1"/>
        </dgm:presLayoutVars>
      </dgm:prSet>
      <dgm:spPr/>
    </dgm:pt>
    <dgm:pt modelId="{26C8B8F8-0AD7-C844-8BA8-C936AB4AB670}" type="pres">
      <dgm:prSet presAssocID="{54A30DD7-DCEA-1C4A-8845-9873EF7A9244}" presName="space" presStyleCnt="0"/>
      <dgm:spPr/>
    </dgm:pt>
    <dgm:pt modelId="{E16C3BDC-3BC0-584C-9624-3F0F559B054B}" type="pres">
      <dgm:prSet presAssocID="{66EA1DB5-3899-584F-B025-A32F870A73F1}" presName="composite" presStyleCnt="0"/>
      <dgm:spPr/>
    </dgm:pt>
    <dgm:pt modelId="{8341CC34-7CA8-1C49-80EE-F2BD2EACEBD6}" type="pres">
      <dgm:prSet presAssocID="{66EA1DB5-3899-584F-B025-A32F870A73F1}" presName="parTx" presStyleLbl="alignNode1" presStyleIdx="1" presStyleCnt="3" custLinFactNeighborX="-5680" custLinFactNeighborY="3926">
        <dgm:presLayoutVars>
          <dgm:chMax val="0"/>
          <dgm:chPref val="0"/>
          <dgm:bulletEnabled val="1"/>
        </dgm:presLayoutVars>
      </dgm:prSet>
      <dgm:spPr/>
    </dgm:pt>
    <dgm:pt modelId="{D0578AFD-0524-CA4D-8C1F-FF43CADD6A09}" type="pres">
      <dgm:prSet presAssocID="{66EA1DB5-3899-584F-B025-A32F870A73F1}" presName="desTx" presStyleLbl="alignAccFollowNode1" presStyleIdx="1" presStyleCnt="3" custLinFactNeighborX="-5680" custLinFactNeighborY="1615">
        <dgm:presLayoutVars>
          <dgm:bulletEnabled val="1"/>
        </dgm:presLayoutVars>
      </dgm:prSet>
      <dgm:spPr/>
    </dgm:pt>
    <dgm:pt modelId="{02FC091D-3C04-3046-9CDF-4B5602FE3DA7}" type="pres">
      <dgm:prSet presAssocID="{E30CD20C-5B5C-FB47-8259-4B39607A8C26}" presName="space" presStyleCnt="0"/>
      <dgm:spPr/>
    </dgm:pt>
    <dgm:pt modelId="{91B2D5B8-B52B-C54D-B305-5AE47AEB478A}" type="pres">
      <dgm:prSet presAssocID="{D18725D4-0870-C948-B65E-174D604B17C6}" presName="composite" presStyleCnt="0"/>
      <dgm:spPr/>
    </dgm:pt>
    <dgm:pt modelId="{6E204144-36F3-CA4A-8572-5F8100F757AD}" type="pres">
      <dgm:prSet presAssocID="{D18725D4-0870-C948-B65E-174D604B17C6}" presName="parTx" presStyleLbl="alignNode1" presStyleIdx="2" presStyleCnt="3" custLinFactNeighborX="-13065" custLinFactNeighborY="3926">
        <dgm:presLayoutVars>
          <dgm:chMax val="0"/>
          <dgm:chPref val="0"/>
          <dgm:bulletEnabled val="1"/>
        </dgm:presLayoutVars>
      </dgm:prSet>
      <dgm:spPr/>
    </dgm:pt>
    <dgm:pt modelId="{6E223331-0823-734F-AA9A-014EBB2F128B}" type="pres">
      <dgm:prSet presAssocID="{D18725D4-0870-C948-B65E-174D604B17C6}" presName="desTx" presStyleLbl="alignAccFollowNode1" presStyleIdx="2" presStyleCnt="3" custLinFactNeighborX="-13065" custLinFactNeighborY="1615">
        <dgm:presLayoutVars>
          <dgm:bulletEnabled val="1"/>
        </dgm:presLayoutVars>
      </dgm:prSet>
      <dgm:spPr/>
    </dgm:pt>
  </dgm:ptLst>
  <dgm:cxnLst>
    <dgm:cxn modelId="{6F51FF0D-A565-BE4E-846F-71E63A2E7F9B}" srcId="{D7054FA0-17A3-2B46-89D9-E87D68EA4510}" destId="{DA6237D5-2E0A-674A-9ADD-B7382E3FC972}" srcOrd="2" destOrd="0" parTransId="{D5B7F3FF-10A0-954C-AB45-801352DFD1B9}" sibTransId="{8BAB7E58-0841-5A44-AB22-5C0B69954970}"/>
    <dgm:cxn modelId="{41533E12-C7E7-5342-8A54-0409FD68FC4C}" srcId="{D18725D4-0870-C948-B65E-174D604B17C6}" destId="{152316DF-57C5-024E-9867-4D97AEC27D80}" srcOrd="0" destOrd="0" parTransId="{F0F8ADD7-4D5B-864B-9720-501863DA5A19}" sibTransId="{EE198B23-D502-4B41-A0C3-DB76DF1A2C7A}"/>
    <dgm:cxn modelId="{A6D56F29-8285-9749-A73A-FF8E0643A084}" srcId="{66EA1DB5-3899-584F-B025-A32F870A73F1}" destId="{9E049027-BA65-A34F-9365-9600BB0FF14C}" srcOrd="0" destOrd="0" parTransId="{9BA1E58B-BA9B-3042-8371-37B4EA2A5F8A}" sibTransId="{E9D0E18D-E1D8-1648-9CAE-7DEC3E35501B}"/>
    <dgm:cxn modelId="{0015A22B-31F3-1D42-8700-1942C8D12BD0}" type="presOf" srcId="{971098A9-7E71-F340-A21B-A5A4B3AD9ED1}" destId="{6E223331-0823-734F-AA9A-014EBB2F128B}" srcOrd="0" destOrd="1" presId="urn:microsoft.com/office/officeart/2005/8/layout/hList1"/>
    <dgm:cxn modelId="{B4912B34-FE9E-9E4D-A281-752613EC421E}" srcId="{D18725D4-0870-C948-B65E-174D604B17C6}" destId="{971098A9-7E71-F340-A21B-A5A4B3AD9ED1}" srcOrd="1" destOrd="0" parTransId="{249CA64F-C5F3-C446-84C9-9A7B79448EAD}" sibTransId="{2441EE92-9365-D149-883A-D6F3D4B23033}"/>
    <dgm:cxn modelId="{4CAA3E52-A790-944D-8233-C12A3E6C4DC0}" type="presOf" srcId="{20407BE3-B063-6A4E-9DE0-49F65913B6A9}" destId="{A322C1E0-84CF-3049-891A-CACA4224246F}" srcOrd="0" destOrd="1" presId="urn:microsoft.com/office/officeart/2005/8/layout/hList1"/>
    <dgm:cxn modelId="{6961715A-4AB9-BA4C-BC58-C0770943F7E4}" srcId="{D7054FA0-17A3-2B46-89D9-E87D68EA4510}" destId="{20407BE3-B063-6A4E-9DE0-49F65913B6A9}" srcOrd="1" destOrd="0" parTransId="{6A1D3658-E753-6D4E-B80C-B9F9E6634FE7}" sibTransId="{1EDCFEF2-3CB3-3B47-AB84-B7FDB8A4DD6A}"/>
    <dgm:cxn modelId="{E452E670-2511-5740-A291-9A4D6539ACDC}" type="presOf" srcId="{8A9B2774-8D93-A541-A94A-096931125A49}" destId="{A322C1E0-84CF-3049-891A-CACA4224246F}" srcOrd="0" destOrd="0" presId="urn:microsoft.com/office/officeart/2005/8/layout/hList1"/>
    <dgm:cxn modelId="{A9652875-3329-EE40-8EB4-9204680A15A8}" type="presOf" srcId="{66EA1DB5-3899-584F-B025-A32F870A73F1}" destId="{8341CC34-7CA8-1C49-80EE-F2BD2EACEBD6}" srcOrd="0" destOrd="0" presId="urn:microsoft.com/office/officeart/2005/8/layout/hList1"/>
    <dgm:cxn modelId="{37227D94-E66E-214D-B5A6-70BEC7668A92}" type="presOf" srcId="{152316DF-57C5-024E-9867-4D97AEC27D80}" destId="{6E223331-0823-734F-AA9A-014EBB2F128B}" srcOrd="0" destOrd="0" presId="urn:microsoft.com/office/officeart/2005/8/layout/hList1"/>
    <dgm:cxn modelId="{C9C9849B-4BCD-614F-BACE-EF5B981E3BAA}" srcId="{22B64187-DF52-F041-B47D-95713A6AFB5F}" destId="{D18725D4-0870-C948-B65E-174D604B17C6}" srcOrd="2" destOrd="0" parTransId="{2ADF81CF-5B58-6443-B102-042A879F18B4}" sibTransId="{131F4810-E733-494C-AD98-A99AA786DA08}"/>
    <dgm:cxn modelId="{5F94CAA2-406D-244B-BAAF-D4830897FFDA}" srcId="{22B64187-DF52-F041-B47D-95713A6AFB5F}" destId="{66EA1DB5-3899-584F-B025-A32F870A73F1}" srcOrd="1" destOrd="0" parTransId="{7976C975-7322-C945-A6AD-36A7DA7377C1}" sibTransId="{E30CD20C-5B5C-FB47-8259-4B39607A8C26}"/>
    <dgm:cxn modelId="{9EDECAAC-0B66-F943-85A2-BEF38B5C3655}" type="presOf" srcId="{E902530D-45FD-CB42-A3CA-16DF981273FA}" destId="{D0578AFD-0524-CA4D-8C1F-FF43CADD6A09}" srcOrd="0" destOrd="1" presId="urn:microsoft.com/office/officeart/2005/8/layout/hList1"/>
    <dgm:cxn modelId="{DB3DEBB5-739B-8742-8C78-A1F46BA37C88}" srcId="{D7054FA0-17A3-2B46-89D9-E87D68EA4510}" destId="{8A9B2774-8D93-A541-A94A-096931125A49}" srcOrd="0" destOrd="0" parTransId="{EB12E791-ED63-4344-8585-807040172703}" sibTransId="{67656490-A295-594B-86F6-6AEC1B52E5E3}"/>
    <dgm:cxn modelId="{29EA0CC4-EDEE-DA4C-B741-E50F98E6D9E3}" type="presOf" srcId="{DA6237D5-2E0A-674A-9ADD-B7382E3FC972}" destId="{A322C1E0-84CF-3049-891A-CACA4224246F}" srcOrd="0" destOrd="2" presId="urn:microsoft.com/office/officeart/2005/8/layout/hList1"/>
    <dgm:cxn modelId="{67B914C6-6F93-0843-9D30-67B2C1FA58A9}" type="presOf" srcId="{9E049027-BA65-A34F-9365-9600BB0FF14C}" destId="{D0578AFD-0524-CA4D-8C1F-FF43CADD6A09}" srcOrd="0" destOrd="0" presId="urn:microsoft.com/office/officeart/2005/8/layout/hList1"/>
    <dgm:cxn modelId="{C0DBD5DD-2067-F243-B21A-60EAC615A7EA}" type="presOf" srcId="{22B64187-DF52-F041-B47D-95713A6AFB5F}" destId="{594EF469-6D7B-3F48-BC5D-34FEDD01D5FE}" srcOrd="0" destOrd="0" presId="urn:microsoft.com/office/officeart/2005/8/layout/hList1"/>
    <dgm:cxn modelId="{9370A1EB-A0D0-CA40-9F00-9CFA8BA96F2A}" srcId="{22B64187-DF52-F041-B47D-95713A6AFB5F}" destId="{D7054FA0-17A3-2B46-89D9-E87D68EA4510}" srcOrd="0" destOrd="0" parTransId="{06C42866-5580-B84D-B078-3AEFE2B39559}" sibTransId="{54A30DD7-DCEA-1C4A-8845-9873EF7A9244}"/>
    <dgm:cxn modelId="{609BE7EE-46FD-754E-B41A-615161C66E51}" type="presOf" srcId="{D18725D4-0870-C948-B65E-174D604B17C6}" destId="{6E204144-36F3-CA4A-8572-5F8100F757AD}" srcOrd="0" destOrd="0" presId="urn:microsoft.com/office/officeart/2005/8/layout/hList1"/>
    <dgm:cxn modelId="{42D86AF0-FA26-954B-AE2B-6EAB610E68FF}" srcId="{66EA1DB5-3899-584F-B025-A32F870A73F1}" destId="{E902530D-45FD-CB42-A3CA-16DF981273FA}" srcOrd="1" destOrd="0" parTransId="{28B25542-CBBB-8B4A-94E0-D68651A3CF0F}" sibTransId="{F10FD0E3-530E-6A49-A723-ACDC75679CE0}"/>
    <dgm:cxn modelId="{9784DEF1-2564-7443-B40C-CFFB14071138}" type="presOf" srcId="{D7054FA0-17A3-2B46-89D9-E87D68EA4510}" destId="{2B97091C-9574-CB4A-A635-7EBB35D8A6E6}" srcOrd="0" destOrd="0" presId="urn:microsoft.com/office/officeart/2005/8/layout/hList1"/>
    <dgm:cxn modelId="{97A4070E-5A40-8A42-B239-82FB67435035}" type="presParOf" srcId="{594EF469-6D7B-3F48-BC5D-34FEDD01D5FE}" destId="{FD9FFB4A-C60F-C041-9E5E-91F884CE8B0C}" srcOrd="0" destOrd="0" presId="urn:microsoft.com/office/officeart/2005/8/layout/hList1"/>
    <dgm:cxn modelId="{26C89C4D-95FD-334F-83A2-DB5DE879A09E}" type="presParOf" srcId="{FD9FFB4A-C60F-C041-9E5E-91F884CE8B0C}" destId="{2B97091C-9574-CB4A-A635-7EBB35D8A6E6}" srcOrd="0" destOrd="0" presId="urn:microsoft.com/office/officeart/2005/8/layout/hList1"/>
    <dgm:cxn modelId="{D2692059-5AA3-0F4D-BAB5-66CA3334FA83}" type="presParOf" srcId="{FD9FFB4A-C60F-C041-9E5E-91F884CE8B0C}" destId="{A322C1E0-84CF-3049-891A-CACA4224246F}" srcOrd="1" destOrd="0" presId="urn:microsoft.com/office/officeart/2005/8/layout/hList1"/>
    <dgm:cxn modelId="{997D8DE8-CB44-F24A-8E3A-3C43500BE74B}" type="presParOf" srcId="{594EF469-6D7B-3F48-BC5D-34FEDD01D5FE}" destId="{26C8B8F8-0AD7-C844-8BA8-C936AB4AB670}" srcOrd="1" destOrd="0" presId="urn:microsoft.com/office/officeart/2005/8/layout/hList1"/>
    <dgm:cxn modelId="{131132E3-1C06-714A-A876-43C05FF084B6}" type="presParOf" srcId="{594EF469-6D7B-3F48-BC5D-34FEDD01D5FE}" destId="{E16C3BDC-3BC0-584C-9624-3F0F559B054B}" srcOrd="2" destOrd="0" presId="urn:microsoft.com/office/officeart/2005/8/layout/hList1"/>
    <dgm:cxn modelId="{0A1E0784-341E-3243-B880-9D679B5F31F8}" type="presParOf" srcId="{E16C3BDC-3BC0-584C-9624-3F0F559B054B}" destId="{8341CC34-7CA8-1C49-80EE-F2BD2EACEBD6}" srcOrd="0" destOrd="0" presId="urn:microsoft.com/office/officeart/2005/8/layout/hList1"/>
    <dgm:cxn modelId="{76A6F4B1-0DBD-F04F-978D-16DE8F646E29}" type="presParOf" srcId="{E16C3BDC-3BC0-584C-9624-3F0F559B054B}" destId="{D0578AFD-0524-CA4D-8C1F-FF43CADD6A09}" srcOrd="1" destOrd="0" presId="urn:microsoft.com/office/officeart/2005/8/layout/hList1"/>
    <dgm:cxn modelId="{73BB7D4A-21B4-7540-BA50-662263B07E39}" type="presParOf" srcId="{594EF469-6D7B-3F48-BC5D-34FEDD01D5FE}" destId="{02FC091D-3C04-3046-9CDF-4B5602FE3DA7}" srcOrd="3" destOrd="0" presId="urn:microsoft.com/office/officeart/2005/8/layout/hList1"/>
    <dgm:cxn modelId="{FC2E99EF-8BA2-014D-A47E-E8D044457839}" type="presParOf" srcId="{594EF469-6D7B-3F48-BC5D-34FEDD01D5FE}" destId="{91B2D5B8-B52B-C54D-B305-5AE47AEB478A}" srcOrd="4" destOrd="0" presId="urn:microsoft.com/office/officeart/2005/8/layout/hList1"/>
    <dgm:cxn modelId="{7D2B77A4-00D8-484A-9F23-D061123AD364}" type="presParOf" srcId="{91B2D5B8-B52B-C54D-B305-5AE47AEB478A}" destId="{6E204144-36F3-CA4A-8572-5F8100F757AD}" srcOrd="0" destOrd="0" presId="urn:microsoft.com/office/officeart/2005/8/layout/hList1"/>
    <dgm:cxn modelId="{E9836818-1081-7049-8872-D88CB4C82634}" type="presParOf" srcId="{91B2D5B8-B52B-C54D-B305-5AE47AEB478A}" destId="{6E223331-0823-734F-AA9A-014EBB2F12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370E1A-7BDA-DE4F-8C2A-27F612F004FF}" type="doc">
      <dgm:prSet loTypeId="urn:microsoft.com/office/officeart/2005/8/layout/hList1" loCatId="process" qsTypeId="urn:microsoft.com/office/officeart/2005/8/quickstyle/simple1" qsCatId="simple" csTypeId="urn:microsoft.com/office/officeart/2005/8/colors/accent1_2" csCatId="accent1" phldr="1"/>
      <dgm:spPr/>
      <dgm:t>
        <a:bodyPr/>
        <a:lstStyle/>
        <a:p>
          <a:endParaRPr lang="en-US"/>
        </a:p>
      </dgm:t>
    </dgm:pt>
    <dgm:pt modelId="{4D3041F1-774D-7641-83D9-99C7F676FBF5}">
      <dgm:prSet phldrT="[Text]"/>
      <dgm:spPr>
        <a:solidFill>
          <a:schemeClr val="accent2"/>
        </a:solidFill>
      </dgm:spPr>
      <dgm:t>
        <a:bodyPr/>
        <a:lstStyle/>
        <a:p>
          <a:r>
            <a:rPr lang="en-US" dirty="0"/>
            <a:t>Certified VMN Qualification</a:t>
          </a:r>
        </a:p>
      </dgm:t>
      <dgm:extLst>
        <a:ext uri="{E40237B7-FDA0-4F09-8148-C483321AD2D9}">
          <dgm14:cNvPr xmlns:dgm14="http://schemas.microsoft.com/office/drawing/2010/diagram" id="0" name="" descr="Arrow"/>
        </a:ext>
      </dgm:extLst>
    </dgm:pt>
    <dgm:pt modelId="{A8D441C5-F588-CE42-9AF6-1E53D2FE247E}" type="parTrans" cxnId="{3E96F0F4-FD3F-EF4F-B092-2480D712B918}">
      <dgm:prSet/>
      <dgm:spPr/>
      <dgm:t>
        <a:bodyPr/>
        <a:lstStyle/>
        <a:p>
          <a:endParaRPr lang="en-US"/>
        </a:p>
      </dgm:t>
    </dgm:pt>
    <dgm:pt modelId="{9DAE72E1-AD62-D14D-8813-2B7CD924FB14}" type="sibTrans" cxnId="{3E96F0F4-FD3F-EF4F-B092-2480D712B918}">
      <dgm:prSet/>
      <dgm:spPr/>
      <dgm:t>
        <a:bodyPr/>
        <a:lstStyle/>
        <a:p>
          <a:endParaRPr lang="en-US"/>
        </a:p>
      </dgm:t>
    </dgm:pt>
    <dgm:pt modelId="{82B4AD7B-129A-D345-8173-6C8C57E8FC76}">
      <dgm:prSet phldrT="[Text]"/>
      <dgm:spPr/>
      <dgm:t>
        <a:bodyPr/>
        <a:lstStyle/>
        <a:p>
          <a:r>
            <a:rPr lang="en-US" dirty="0"/>
            <a:t>Expires at the end of the year after the year it is earned</a:t>
          </a:r>
        </a:p>
      </dgm:t>
    </dgm:pt>
    <dgm:pt modelId="{8801B77F-939C-1944-BE00-4D5B66284BC4}" type="parTrans" cxnId="{44B414A4-5A2E-F848-8AA2-199E908F0700}">
      <dgm:prSet/>
      <dgm:spPr/>
      <dgm:t>
        <a:bodyPr/>
        <a:lstStyle/>
        <a:p>
          <a:endParaRPr lang="en-US"/>
        </a:p>
      </dgm:t>
    </dgm:pt>
    <dgm:pt modelId="{B6633BAC-FFC9-364D-B0FB-E3FE732A09AC}" type="sibTrans" cxnId="{44B414A4-5A2E-F848-8AA2-199E908F0700}">
      <dgm:prSet/>
      <dgm:spPr/>
      <dgm:t>
        <a:bodyPr/>
        <a:lstStyle/>
        <a:p>
          <a:endParaRPr lang="en-US"/>
        </a:p>
      </dgm:t>
    </dgm:pt>
    <dgm:pt modelId="{C23AB6A3-3EDB-054D-A5AD-72D4D46BCD14}">
      <dgm:prSet phldrT="[Text]"/>
      <dgm:spPr/>
      <dgm:t>
        <a:bodyPr/>
        <a:lstStyle/>
        <a:p>
          <a:r>
            <a:rPr lang="en-US" dirty="0"/>
            <a:t>Not required, but highly encouraged</a:t>
          </a:r>
        </a:p>
      </dgm:t>
    </dgm:pt>
    <dgm:pt modelId="{6E8C179A-3146-AF46-A8FE-105CD9D6AE2B}" type="parTrans" cxnId="{819C528B-E240-B241-87E2-A095B275B1BA}">
      <dgm:prSet/>
      <dgm:spPr/>
      <dgm:t>
        <a:bodyPr/>
        <a:lstStyle/>
        <a:p>
          <a:endParaRPr lang="en-US"/>
        </a:p>
      </dgm:t>
    </dgm:pt>
    <dgm:pt modelId="{760A3C19-00FC-F548-BD32-E72F60FC0F68}" type="sibTrans" cxnId="{819C528B-E240-B241-87E2-A095B275B1BA}">
      <dgm:prSet/>
      <dgm:spPr/>
      <dgm:t>
        <a:bodyPr/>
        <a:lstStyle/>
        <a:p>
          <a:endParaRPr lang="en-US"/>
        </a:p>
      </dgm:t>
    </dgm:pt>
    <dgm:pt modelId="{124ADC6E-32DC-FB4A-923A-E84368F6EB7F}" type="pres">
      <dgm:prSet presAssocID="{24370E1A-7BDA-DE4F-8C2A-27F612F004FF}" presName="Name0" presStyleCnt="0">
        <dgm:presLayoutVars>
          <dgm:dir/>
          <dgm:animLvl val="lvl"/>
          <dgm:resizeHandles val="exact"/>
        </dgm:presLayoutVars>
      </dgm:prSet>
      <dgm:spPr/>
    </dgm:pt>
    <dgm:pt modelId="{A39DFE6C-C88E-514C-9200-36F54940AC1A}" type="pres">
      <dgm:prSet presAssocID="{4D3041F1-774D-7641-83D9-99C7F676FBF5}" presName="composite" presStyleCnt="0"/>
      <dgm:spPr/>
    </dgm:pt>
    <dgm:pt modelId="{F14A1B11-2FBB-F04C-877B-384DD403BC46}" type="pres">
      <dgm:prSet presAssocID="{4D3041F1-774D-7641-83D9-99C7F676FBF5}" presName="parTx" presStyleLbl="alignNode1" presStyleIdx="0" presStyleCnt="1" custLinFactNeighborY="11168">
        <dgm:presLayoutVars>
          <dgm:chMax val="0"/>
          <dgm:chPref val="0"/>
          <dgm:bulletEnabled val="1"/>
        </dgm:presLayoutVars>
      </dgm:prSet>
      <dgm:spPr/>
    </dgm:pt>
    <dgm:pt modelId="{F6A17F0B-D045-CB49-9562-FF9F10A48CBC}" type="pres">
      <dgm:prSet presAssocID="{4D3041F1-774D-7641-83D9-99C7F676FBF5}" presName="desTx" presStyleLbl="alignAccFollowNode1" presStyleIdx="0" presStyleCnt="1" custLinFactNeighborY="3514">
        <dgm:presLayoutVars>
          <dgm:bulletEnabled val="1"/>
        </dgm:presLayoutVars>
      </dgm:prSet>
      <dgm:spPr/>
    </dgm:pt>
  </dgm:ptLst>
  <dgm:cxnLst>
    <dgm:cxn modelId="{819C528B-E240-B241-87E2-A095B275B1BA}" srcId="{4D3041F1-774D-7641-83D9-99C7F676FBF5}" destId="{C23AB6A3-3EDB-054D-A5AD-72D4D46BCD14}" srcOrd="0" destOrd="0" parTransId="{6E8C179A-3146-AF46-A8FE-105CD9D6AE2B}" sibTransId="{760A3C19-00FC-F548-BD32-E72F60FC0F68}"/>
    <dgm:cxn modelId="{44B414A4-5A2E-F848-8AA2-199E908F0700}" srcId="{4D3041F1-774D-7641-83D9-99C7F676FBF5}" destId="{82B4AD7B-129A-D345-8173-6C8C57E8FC76}" srcOrd="1" destOrd="0" parTransId="{8801B77F-939C-1944-BE00-4D5B66284BC4}" sibTransId="{B6633BAC-FFC9-364D-B0FB-E3FE732A09AC}"/>
    <dgm:cxn modelId="{A4A1ECAD-17D7-3E4D-80DA-764FFDF002B4}" type="presOf" srcId="{C23AB6A3-3EDB-054D-A5AD-72D4D46BCD14}" destId="{F6A17F0B-D045-CB49-9562-FF9F10A48CBC}" srcOrd="0" destOrd="0" presId="urn:microsoft.com/office/officeart/2005/8/layout/hList1"/>
    <dgm:cxn modelId="{1383B0B2-EA0D-F04F-914A-93DC04577EDE}" type="presOf" srcId="{4D3041F1-774D-7641-83D9-99C7F676FBF5}" destId="{F14A1B11-2FBB-F04C-877B-384DD403BC46}" srcOrd="0" destOrd="0" presId="urn:microsoft.com/office/officeart/2005/8/layout/hList1"/>
    <dgm:cxn modelId="{D898F9D7-9C3B-F44E-9AFD-B888A29D8641}" type="presOf" srcId="{24370E1A-7BDA-DE4F-8C2A-27F612F004FF}" destId="{124ADC6E-32DC-FB4A-923A-E84368F6EB7F}" srcOrd="0" destOrd="0" presId="urn:microsoft.com/office/officeart/2005/8/layout/hList1"/>
    <dgm:cxn modelId="{35702FDF-C60F-1A4F-A3EC-FD4C95644F57}" type="presOf" srcId="{82B4AD7B-129A-D345-8173-6C8C57E8FC76}" destId="{F6A17F0B-D045-CB49-9562-FF9F10A48CBC}" srcOrd="0" destOrd="1" presId="urn:microsoft.com/office/officeart/2005/8/layout/hList1"/>
    <dgm:cxn modelId="{3E96F0F4-FD3F-EF4F-B092-2480D712B918}" srcId="{24370E1A-7BDA-DE4F-8C2A-27F612F004FF}" destId="{4D3041F1-774D-7641-83D9-99C7F676FBF5}" srcOrd="0" destOrd="0" parTransId="{A8D441C5-F588-CE42-9AF6-1E53D2FE247E}" sibTransId="{9DAE72E1-AD62-D14D-8813-2B7CD924FB14}"/>
    <dgm:cxn modelId="{E232D79A-95DC-2F4B-9BD4-B4C43C18B75B}" type="presParOf" srcId="{124ADC6E-32DC-FB4A-923A-E84368F6EB7F}" destId="{A39DFE6C-C88E-514C-9200-36F54940AC1A}" srcOrd="0" destOrd="0" presId="urn:microsoft.com/office/officeart/2005/8/layout/hList1"/>
    <dgm:cxn modelId="{D363E108-87AE-8941-AC48-702FA5E1A89A}" type="presParOf" srcId="{A39DFE6C-C88E-514C-9200-36F54940AC1A}" destId="{F14A1B11-2FBB-F04C-877B-384DD403BC46}" srcOrd="0" destOrd="0" presId="urn:microsoft.com/office/officeart/2005/8/layout/hList1"/>
    <dgm:cxn modelId="{A531B222-6AE1-8D42-B962-7F1606E10727}" type="presParOf" srcId="{A39DFE6C-C88E-514C-9200-36F54940AC1A}" destId="{F6A17F0B-D045-CB49-9562-FF9F10A48CBC}"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7091C-9574-CB4A-A635-7EBB35D8A6E6}">
      <dsp:nvSpPr>
        <dsp:cNvPr id="0" name=""/>
        <dsp:cNvSpPr/>
      </dsp:nvSpPr>
      <dsp:spPr>
        <a:xfrm>
          <a:off x="2540" y="1262326"/>
          <a:ext cx="2476500" cy="9772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Basic Training</a:t>
          </a:r>
        </a:p>
      </dsp:txBody>
      <dsp:txXfrm>
        <a:off x="2540" y="1262326"/>
        <a:ext cx="2476500" cy="977287"/>
      </dsp:txXfrm>
    </dsp:sp>
    <dsp:sp modelId="{A322C1E0-84CF-3049-891A-CACA4224246F}">
      <dsp:nvSpPr>
        <dsp:cNvPr id="0" name=""/>
        <dsp:cNvSpPr/>
      </dsp:nvSpPr>
      <dsp:spPr>
        <a:xfrm>
          <a:off x="2540" y="2232964"/>
          <a:ext cx="2476500" cy="2001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40+ hours</a:t>
          </a:r>
        </a:p>
        <a:p>
          <a:pPr marL="228600" lvl="1" indent="-228600" algn="l" defTabSz="1200150">
            <a:lnSpc>
              <a:spcPct val="90000"/>
            </a:lnSpc>
            <a:spcBef>
              <a:spcPct val="0"/>
            </a:spcBef>
            <a:spcAft>
              <a:spcPct val="15000"/>
            </a:spcAft>
            <a:buChar char="•"/>
          </a:pPr>
          <a:r>
            <a:rPr lang="en-US" sz="2700" kern="1200" dirty="0"/>
            <a:t>Classroom and field</a:t>
          </a:r>
        </a:p>
        <a:p>
          <a:pPr marL="228600" lvl="1" indent="-228600" algn="l" defTabSz="1200150">
            <a:lnSpc>
              <a:spcPct val="90000"/>
            </a:lnSpc>
            <a:spcBef>
              <a:spcPct val="0"/>
            </a:spcBef>
            <a:spcAft>
              <a:spcPct val="15000"/>
            </a:spcAft>
            <a:buChar char="•"/>
          </a:pPr>
          <a:r>
            <a:rPr lang="en-US" sz="2700" kern="1200" dirty="0"/>
            <a:t>Assessments</a:t>
          </a:r>
        </a:p>
      </dsp:txBody>
      <dsp:txXfrm>
        <a:off x="2540" y="2232964"/>
        <a:ext cx="2476500" cy="2001104"/>
      </dsp:txXfrm>
    </dsp:sp>
    <dsp:sp modelId="{8341CC34-7CA8-1C49-80EE-F2BD2EACEBD6}">
      <dsp:nvSpPr>
        <dsp:cNvPr id="0" name=""/>
        <dsp:cNvSpPr/>
      </dsp:nvSpPr>
      <dsp:spPr>
        <a:xfrm>
          <a:off x="2685084" y="1258505"/>
          <a:ext cx="2476500" cy="9772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Continuing Education</a:t>
          </a:r>
        </a:p>
      </dsp:txBody>
      <dsp:txXfrm>
        <a:off x="2685084" y="1258505"/>
        <a:ext cx="2476500" cy="977287"/>
      </dsp:txXfrm>
    </dsp:sp>
    <dsp:sp modelId="{D0578AFD-0524-CA4D-8C1F-FF43CADD6A09}">
      <dsp:nvSpPr>
        <dsp:cNvPr id="0" name=""/>
        <dsp:cNvSpPr/>
      </dsp:nvSpPr>
      <dsp:spPr>
        <a:xfrm>
          <a:off x="2685084" y="2229742"/>
          <a:ext cx="2476500" cy="2001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8 hours</a:t>
          </a:r>
        </a:p>
        <a:p>
          <a:pPr marL="228600" lvl="1" indent="-228600" algn="l" defTabSz="1200150">
            <a:lnSpc>
              <a:spcPct val="90000"/>
            </a:lnSpc>
            <a:spcBef>
              <a:spcPct val="0"/>
            </a:spcBef>
            <a:spcAft>
              <a:spcPct val="15000"/>
            </a:spcAft>
            <a:buChar char="•"/>
          </a:pPr>
          <a:r>
            <a:rPr lang="en-US" sz="2700" kern="1200" dirty="0"/>
            <a:t>Approved by chapter</a:t>
          </a:r>
        </a:p>
      </dsp:txBody>
      <dsp:txXfrm>
        <a:off x="2685084" y="2229742"/>
        <a:ext cx="2476500" cy="2001104"/>
      </dsp:txXfrm>
    </dsp:sp>
    <dsp:sp modelId="{6E204144-36F3-CA4A-8572-5F8100F757AD}">
      <dsp:nvSpPr>
        <dsp:cNvPr id="0" name=""/>
        <dsp:cNvSpPr/>
      </dsp:nvSpPr>
      <dsp:spPr>
        <a:xfrm>
          <a:off x="5325405" y="1258505"/>
          <a:ext cx="2476500" cy="9772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Volunteer Service</a:t>
          </a:r>
        </a:p>
      </dsp:txBody>
      <dsp:txXfrm>
        <a:off x="5325405" y="1258505"/>
        <a:ext cx="2476500" cy="977287"/>
      </dsp:txXfrm>
    </dsp:sp>
    <dsp:sp modelId="{6E223331-0823-734F-AA9A-014EBB2F128B}">
      <dsp:nvSpPr>
        <dsp:cNvPr id="0" name=""/>
        <dsp:cNvSpPr/>
      </dsp:nvSpPr>
      <dsp:spPr>
        <a:xfrm>
          <a:off x="5325405" y="2229742"/>
          <a:ext cx="2476500" cy="20011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40 hours</a:t>
          </a:r>
        </a:p>
        <a:p>
          <a:pPr marL="228600" lvl="1" indent="-228600" algn="l" defTabSz="1200150">
            <a:lnSpc>
              <a:spcPct val="90000"/>
            </a:lnSpc>
            <a:spcBef>
              <a:spcPct val="0"/>
            </a:spcBef>
            <a:spcAft>
              <a:spcPct val="15000"/>
            </a:spcAft>
            <a:buChar char="•"/>
          </a:pPr>
          <a:r>
            <a:rPr lang="en-US" sz="2700" kern="1200" dirty="0"/>
            <a:t>Approved by chapter</a:t>
          </a:r>
        </a:p>
      </dsp:txBody>
      <dsp:txXfrm>
        <a:off x="5325405" y="2229742"/>
        <a:ext cx="2476500" cy="2001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A1B11-2FBB-F04C-877B-384DD403BC46}">
      <dsp:nvSpPr>
        <dsp:cNvPr id="0" name=""/>
        <dsp:cNvSpPr/>
      </dsp:nvSpPr>
      <dsp:spPr>
        <a:xfrm>
          <a:off x="0" y="208168"/>
          <a:ext cx="2746326" cy="839577"/>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Certified VMN Qualification</a:t>
          </a:r>
        </a:p>
      </dsp:txBody>
      <dsp:txXfrm>
        <a:off x="0" y="208168"/>
        <a:ext cx="2746326" cy="839577"/>
      </dsp:txXfrm>
    </dsp:sp>
    <dsp:sp modelId="{F6A17F0B-D045-CB49-9562-FF9F10A48CBC}">
      <dsp:nvSpPr>
        <dsp:cNvPr id="0" name=""/>
        <dsp:cNvSpPr/>
      </dsp:nvSpPr>
      <dsp:spPr>
        <a:xfrm>
          <a:off x="0" y="1036068"/>
          <a:ext cx="2746326" cy="23359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Not required, but highly encouraged</a:t>
          </a:r>
        </a:p>
        <a:p>
          <a:pPr marL="228600" lvl="1" indent="-228600" algn="l" defTabSz="1022350">
            <a:lnSpc>
              <a:spcPct val="90000"/>
            </a:lnSpc>
            <a:spcBef>
              <a:spcPct val="0"/>
            </a:spcBef>
            <a:spcAft>
              <a:spcPct val="15000"/>
            </a:spcAft>
            <a:buChar char="•"/>
          </a:pPr>
          <a:r>
            <a:rPr lang="en-US" sz="2300" kern="1200" dirty="0"/>
            <a:t>Expires at the end of the year after the year it is earned</a:t>
          </a:r>
        </a:p>
      </dsp:txBody>
      <dsp:txXfrm>
        <a:off x="0" y="1036068"/>
        <a:ext cx="2746326" cy="233599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7F8234-615A-C9A1-9DAF-D81E78F910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420CAA-929A-CCBE-B2DE-88616D3530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F9F88F-C7B2-954F-8764-933187BD9D06}" type="datetimeFigureOut">
              <a:rPr lang="en-US" smtClean="0"/>
              <a:t>1/10/24</a:t>
            </a:fld>
            <a:endParaRPr lang="en-US"/>
          </a:p>
        </p:txBody>
      </p:sp>
      <p:sp>
        <p:nvSpPr>
          <p:cNvPr id="4" name="Footer Placeholder 3">
            <a:extLst>
              <a:ext uri="{FF2B5EF4-FFF2-40B4-BE49-F238E27FC236}">
                <a16:creationId xmlns:a16="http://schemas.microsoft.com/office/drawing/2014/main" id="{955AD2D9-4C1C-498A-C461-7B9151C624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13E8C3-D8BB-B896-DD99-4EF3D378BD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A46C13-F061-3048-A0A9-9A02673E5754}" type="slidenum">
              <a:rPr lang="en-US" smtClean="0"/>
              <a:t>‹#›</a:t>
            </a:fld>
            <a:endParaRPr lang="en-US"/>
          </a:p>
        </p:txBody>
      </p:sp>
    </p:spTree>
    <p:extLst>
      <p:ext uri="{BB962C8B-B14F-4D97-AF65-F5344CB8AC3E}">
        <p14:creationId xmlns:p14="http://schemas.microsoft.com/office/powerpoint/2010/main" val="1301506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1002F-A7F5-0545-B7A2-6C3BB17205B7}" type="datetimeFigureOut">
              <a:rPr lang="en-US" smtClean="0"/>
              <a:t>1/10/24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941AA-8CC1-6D4E-90B5-26BF95C227B6}" type="slidenum">
              <a:rPr lang="en-US" smtClean="0"/>
              <a:t>‹#›</a:t>
            </a:fld>
            <a:endParaRPr lang="en-US"/>
          </a:p>
        </p:txBody>
      </p:sp>
    </p:spTree>
    <p:extLst>
      <p:ext uri="{BB962C8B-B14F-4D97-AF65-F5344CB8AC3E}">
        <p14:creationId xmlns:p14="http://schemas.microsoft.com/office/powerpoint/2010/main" val="177716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1</a:t>
            </a:fld>
            <a:endParaRPr lang="en-US"/>
          </a:p>
        </p:txBody>
      </p:sp>
    </p:spTree>
    <p:extLst>
      <p:ext uri="{BB962C8B-B14F-4D97-AF65-F5344CB8AC3E}">
        <p14:creationId xmlns:p14="http://schemas.microsoft.com/office/powerpoint/2010/main" val="359166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also get connected to places where you can observe and enjoy nature. Those places could in the wilderness or in urban areas – we can find green spaces even in our biggest cities. You’ll have field trips to these locations, or you may have service activities there.</a:t>
            </a:r>
          </a:p>
        </p:txBody>
      </p:sp>
      <p:sp>
        <p:nvSpPr>
          <p:cNvPr id="4" name="Slide Number Placeholder 3"/>
          <p:cNvSpPr>
            <a:spLocks noGrp="1"/>
          </p:cNvSpPr>
          <p:nvPr>
            <p:ph type="sldNum" sz="quarter" idx="5"/>
          </p:nvPr>
        </p:nvSpPr>
        <p:spPr/>
        <p:txBody>
          <a:bodyPr/>
          <a:lstStyle/>
          <a:p>
            <a:fld id="{C88941AA-8CC1-6D4E-90B5-26BF95C227B6}" type="slidenum">
              <a:rPr lang="en-US" smtClean="0"/>
              <a:t>10</a:t>
            </a:fld>
            <a:endParaRPr lang="en-US"/>
          </a:p>
        </p:txBody>
      </p:sp>
    </p:spTree>
    <p:extLst>
      <p:ext uri="{BB962C8B-B14F-4D97-AF65-F5344CB8AC3E}">
        <p14:creationId xmlns:p14="http://schemas.microsoft.com/office/powerpoint/2010/main" val="1788689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we will connect you to projects – service activities where you can make a real contribution. Some of them might be things you never dreamed you would be doing—like this volunteer baiting a camera trap as part of a study of spotted skunks in Virginia. We’ll talk more about service activities later. </a:t>
            </a:r>
          </a:p>
        </p:txBody>
      </p:sp>
      <p:sp>
        <p:nvSpPr>
          <p:cNvPr id="4" name="Slide Number Placeholder 3"/>
          <p:cNvSpPr>
            <a:spLocks noGrp="1"/>
          </p:cNvSpPr>
          <p:nvPr>
            <p:ph type="sldNum" sz="quarter" idx="5"/>
          </p:nvPr>
        </p:nvSpPr>
        <p:spPr/>
        <p:txBody>
          <a:bodyPr/>
          <a:lstStyle/>
          <a:p>
            <a:fld id="{C88941AA-8CC1-6D4E-90B5-26BF95C227B6}" type="slidenum">
              <a:rPr lang="en-US" smtClean="0"/>
              <a:t>11</a:t>
            </a:fld>
            <a:endParaRPr lang="en-US"/>
          </a:p>
        </p:txBody>
      </p:sp>
    </p:spTree>
    <p:extLst>
      <p:ext uri="{BB962C8B-B14F-4D97-AF65-F5344CB8AC3E}">
        <p14:creationId xmlns:p14="http://schemas.microsoft.com/office/powerpoint/2010/main" val="553077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complete the requirements, you will earn the Certified Virginia Master Naturalist title. While this is not a professional certification, it is still a credential that you are welcome to use on your resume or just to document your level of achievement. We’ll talk more about certification requirements in a bit.</a:t>
            </a:r>
          </a:p>
        </p:txBody>
      </p:sp>
      <p:sp>
        <p:nvSpPr>
          <p:cNvPr id="4" name="Slide Number Placeholder 3"/>
          <p:cNvSpPr>
            <a:spLocks noGrp="1"/>
          </p:cNvSpPr>
          <p:nvPr>
            <p:ph type="sldNum" sz="quarter" idx="5"/>
          </p:nvPr>
        </p:nvSpPr>
        <p:spPr/>
        <p:txBody>
          <a:bodyPr/>
          <a:lstStyle/>
          <a:p>
            <a:fld id="{C88941AA-8CC1-6D4E-90B5-26BF95C227B6}" type="slidenum">
              <a:rPr lang="en-US" smtClean="0"/>
              <a:t>12</a:t>
            </a:fld>
            <a:endParaRPr lang="en-US"/>
          </a:p>
        </p:txBody>
      </p:sp>
    </p:spTree>
    <p:extLst>
      <p:ext uri="{BB962C8B-B14F-4D97-AF65-F5344CB8AC3E}">
        <p14:creationId xmlns:p14="http://schemas.microsoft.com/office/powerpoint/2010/main" val="4134550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hope that you will gain leadership experience. With the training you’ll complete and the experiences you will have, you will be someone who can lead others in learning and service.</a:t>
            </a:r>
          </a:p>
        </p:txBody>
      </p:sp>
      <p:sp>
        <p:nvSpPr>
          <p:cNvPr id="4" name="Slide Number Placeholder 3"/>
          <p:cNvSpPr>
            <a:spLocks noGrp="1"/>
          </p:cNvSpPr>
          <p:nvPr>
            <p:ph type="sldNum" sz="quarter" idx="5"/>
          </p:nvPr>
        </p:nvSpPr>
        <p:spPr/>
        <p:txBody>
          <a:bodyPr/>
          <a:lstStyle/>
          <a:p>
            <a:fld id="{C88941AA-8CC1-6D4E-90B5-26BF95C227B6}" type="slidenum">
              <a:rPr lang="en-US" smtClean="0"/>
              <a:t>13</a:t>
            </a:fld>
            <a:endParaRPr lang="en-US"/>
          </a:p>
        </p:txBody>
      </p:sp>
    </p:spTree>
    <p:extLst>
      <p:ext uri="{BB962C8B-B14F-4D97-AF65-F5344CB8AC3E}">
        <p14:creationId xmlns:p14="http://schemas.microsoft.com/office/powerpoint/2010/main" val="236424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what the Virginia Master Naturalist program is all about.</a:t>
            </a:r>
          </a:p>
        </p:txBody>
      </p:sp>
      <p:sp>
        <p:nvSpPr>
          <p:cNvPr id="4" name="Slide Number Placeholder 3"/>
          <p:cNvSpPr>
            <a:spLocks noGrp="1"/>
          </p:cNvSpPr>
          <p:nvPr>
            <p:ph type="sldNum" sz="quarter" idx="5"/>
          </p:nvPr>
        </p:nvSpPr>
        <p:spPr/>
        <p:txBody>
          <a:bodyPr/>
          <a:lstStyle/>
          <a:p>
            <a:fld id="{C88941AA-8CC1-6D4E-90B5-26BF95C227B6}" type="slidenum">
              <a:rPr lang="en-US" smtClean="0"/>
              <a:t>14</a:t>
            </a:fld>
            <a:endParaRPr lang="en-US"/>
          </a:p>
        </p:txBody>
      </p:sp>
    </p:spTree>
    <p:extLst>
      <p:ext uri="{BB962C8B-B14F-4D97-AF65-F5344CB8AC3E}">
        <p14:creationId xmlns:p14="http://schemas.microsoft.com/office/powerpoint/2010/main" val="1772724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Pretend as if you were getting</a:t>
            </a:r>
            <a:r>
              <a:rPr lang="en-US" baseline="0" dirty="0"/>
              <a:t> ready to come to class tonight when a neighbor calls you on the phone.  You said, “I can’t talk right now, I’m on my way to participate in the Virginia Master Naturalist program.”  Your neighbor asks, “The Virginia Master Naturalist program?  What’s that?”  Talk to the person sitting next to you about how you would answer that question.</a:t>
            </a:r>
          </a:p>
          <a:p>
            <a:r>
              <a:rPr lang="en-US" baseline="0" dirty="0"/>
              <a:t>[Presenter – After ~2 minutes, have participants share popcorn-style the </a:t>
            </a:r>
            <a:r>
              <a:rPr lang="en-US" i="1" baseline="0" dirty="0"/>
              <a:t>words or phrases </a:t>
            </a:r>
            <a:r>
              <a:rPr lang="en-US" baseline="0" dirty="0"/>
              <a:t>that came up (not everything they said) in their discussion. Especially highlight words/phrases related to volunteerism, and make sure to mention that one if no participant does.]</a:t>
            </a:r>
          </a:p>
        </p:txBody>
      </p:sp>
      <p:sp>
        <p:nvSpPr>
          <p:cNvPr id="4" name="Slide Number Placeholder 3"/>
          <p:cNvSpPr>
            <a:spLocks noGrp="1"/>
          </p:cNvSpPr>
          <p:nvPr>
            <p:ph type="sldNum" sz="quarter" idx="5"/>
          </p:nvPr>
        </p:nvSpPr>
        <p:spPr/>
        <p:txBody>
          <a:bodyPr/>
          <a:lstStyle/>
          <a:p>
            <a:fld id="{C88941AA-8CC1-6D4E-90B5-26BF95C227B6}" type="slidenum">
              <a:rPr lang="en-US" smtClean="0"/>
              <a:t>15</a:t>
            </a:fld>
            <a:endParaRPr lang="en-US"/>
          </a:p>
        </p:txBody>
      </p:sp>
    </p:spTree>
    <p:extLst>
      <p:ext uri="{BB962C8B-B14F-4D97-AF65-F5344CB8AC3E}">
        <p14:creationId xmlns:p14="http://schemas.microsoft.com/office/powerpoint/2010/main" val="399100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short, you could describe the VMN program as a statewide volunteer program focused on natural resources. Our</a:t>
            </a:r>
            <a:r>
              <a:rPr lang="en-US" baseline="0" dirty="0"/>
              <a:t> official mission is to be a statewide corps of volunteers providing education, outreach, and service dedicated to the beneficial management of natural resources and natural areas within their communities. The program was first launched in 2005, and it has grown tremendously since then.</a:t>
            </a:r>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16</a:t>
            </a:fld>
            <a:endParaRPr lang="en-US"/>
          </a:p>
        </p:txBody>
      </p:sp>
    </p:spTree>
    <p:extLst>
      <p:ext uri="{BB962C8B-B14F-4D97-AF65-F5344CB8AC3E}">
        <p14:creationId xmlns:p14="http://schemas.microsoft.com/office/powerpoint/2010/main" val="417706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about the program as having three key elements. One is a focus on natural resources – Virginia’s woods, wildlife, and waters.</a:t>
            </a:r>
          </a:p>
        </p:txBody>
      </p:sp>
      <p:sp>
        <p:nvSpPr>
          <p:cNvPr id="4" name="Slide Number Placeholder 3"/>
          <p:cNvSpPr>
            <a:spLocks noGrp="1"/>
          </p:cNvSpPr>
          <p:nvPr>
            <p:ph type="sldNum" sz="quarter" idx="5"/>
          </p:nvPr>
        </p:nvSpPr>
        <p:spPr/>
        <p:txBody>
          <a:bodyPr/>
          <a:lstStyle/>
          <a:p>
            <a:fld id="{C88941AA-8CC1-6D4E-90B5-26BF95C227B6}" type="slidenum">
              <a:rPr lang="en-US" smtClean="0"/>
              <a:t>17</a:t>
            </a:fld>
            <a:endParaRPr lang="en-US"/>
          </a:p>
        </p:txBody>
      </p:sp>
    </p:spTree>
    <p:extLst>
      <p:ext uri="{BB962C8B-B14F-4D97-AF65-F5344CB8AC3E}">
        <p14:creationId xmlns:p14="http://schemas.microsoft.com/office/powerpoint/2010/main" val="367059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element is a focus on volunteerism. While we hope that you will learn a lot by participating in the VMN program, the real purpose of the program is to engage you as a volunteer and involve you in service. VMN is a program that cultivates volunteers…</a:t>
            </a:r>
          </a:p>
        </p:txBody>
      </p:sp>
      <p:sp>
        <p:nvSpPr>
          <p:cNvPr id="4" name="Slide Number Placeholder 3"/>
          <p:cNvSpPr>
            <a:spLocks noGrp="1"/>
          </p:cNvSpPr>
          <p:nvPr>
            <p:ph type="sldNum" sz="quarter" idx="5"/>
          </p:nvPr>
        </p:nvSpPr>
        <p:spPr/>
        <p:txBody>
          <a:bodyPr/>
          <a:lstStyle/>
          <a:p>
            <a:fld id="{C88941AA-8CC1-6D4E-90B5-26BF95C227B6}" type="slidenum">
              <a:rPr lang="en-US" smtClean="0"/>
              <a:t>18</a:t>
            </a:fld>
            <a:endParaRPr lang="en-US"/>
          </a:p>
        </p:txBody>
      </p:sp>
    </p:spTree>
    <p:extLst>
      <p:ext uri="{BB962C8B-B14F-4D97-AF65-F5344CB8AC3E}">
        <p14:creationId xmlns:p14="http://schemas.microsoft.com/office/powerpoint/2010/main" val="2504257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training to get participants connected and to build their knowledge and skills, </a:t>
            </a:r>
          </a:p>
        </p:txBody>
      </p:sp>
      <p:sp>
        <p:nvSpPr>
          <p:cNvPr id="4" name="Slide Number Placeholder 3"/>
          <p:cNvSpPr>
            <a:spLocks noGrp="1"/>
          </p:cNvSpPr>
          <p:nvPr>
            <p:ph type="sldNum" sz="quarter" idx="5"/>
          </p:nvPr>
        </p:nvSpPr>
        <p:spPr/>
        <p:txBody>
          <a:bodyPr/>
          <a:lstStyle/>
          <a:p>
            <a:fld id="{C88941AA-8CC1-6D4E-90B5-26BF95C227B6}" type="slidenum">
              <a:rPr lang="en-US" smtClean="0"/>
              <a:t>19</a:t>
            </a:fld>
            <a:endParaRPr lang="en-US"/>
          </a:p>
        </p:txBody>
      </p:sp>
    </p:spTree>
    <p:extLst>
      <p:ext uri="{BB962C8B-B14F-4D97-AF65-F5344CB8AC3E}">
        <p14:creationId xmlns:p14="http://schemas.microsoft.com/office/powerpoint/2010/main" val="208033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behalf of Virginia Cooperative Extension and all our state agency sponsors, I welcome each of you as a Virginia Master Naturalist program volunteer trainee!</a:t>
            </a:r>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2</a:t>
            </a:fld>
            <a:endParaRPr lang="en-US"/>
          </a:p>
        </p:txBody>
      </p:sp>
    </p:spTree>
    <p:extLst>
      <p:ext uri="{BB962C8B-B14F-4D97-AF65-F5344CB8AC3E}">
        <p14:creationId xmlns:p14="http://schemas.microsoft.com/office/powerpoint/2010/main" val="194740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helping them find opportunities to use their knowledge and skills to benefit natural resource education and conservation.</a:t>
            </a:r>
          </a:p>
        </p:txBody>
      </p:sp>
      <p:sp>
        <p:nvSpPr>
          <p:cNvPr id="4" name="Slide Number Placeholder 3"/>
          <p:cNvSpPr>
            <a:spLocks noGrp="1"/>
          </p:cNvSpPr>
          <p:nvPr>
            <p:ph type="sldNum" sz="quarter" idx="5"/>
          </p:nvPr>
        </p:nvSpPr>
        <p:spPr/>
        <p:txBody>
          <a:bodyPr/>
          <a:lstStyle/>
          <a:p>
            <a:fld id="{C88941AA-8CC1-6D4E-90B5-26BF95C227B6}" type="slidenum">
              <a:rPr lang="en-US" smtClean="0"/>
              <a:t>20</a:t>
            </a:fld>
            <a:endParaRPr lang="en-US"/>
          </a:p>
        </p:txBody>
      </p:sp>
    </p:spTree>
    <p:extLst>
      <p:ext uri="{BB962C8B-B14F-4D97-AF65-F5344CB8AC3E}">
        <p14:creationId xmlns:p14="http://schemas.microsoft.com/office/powerpoint/2010/main" val="1719494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also is a program</a:t>
            </a:r>
            <a:r>
              <a:rPr lang="en-US" baseline="0" dirty="0"/>
              <a:t> focused on community and partnership. Our chapters are communities themselves—groups of people with a shared interest in natural resource conservation. They are working together to address the natural resource conservation needs of the broader community that they serve, which could be a city or county or multiple counties, or sometimes a watershed. Most projects that VMN volunteers do involve collaboration in some way. Our Virginia Master Naturalist chapters become a way for many local partners involved in natural resource education and conservation to work together to cultivate and engage a group of motivated and trained volunteers. And, at the state level, the program has many different sponsoring agencies that collaborate to support the program. </a:t>
            </a:r>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21</a:t>
            </a:fld>
            <a:endParaRPr lang="en-US"/>
          </a:p>
        </p:txBody>
      </p:sp>
    </p:spTree>
    <p:extLst>
      <p:ext uri="{BB962C8B-B14F-4D97-AF65-F5344CB8AC3E}">
        <p14:creationId xmlns:p14="http://schemas.microsoft.com/office/powerpoint/2010/main" val="201260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assignment to complete on your own after this class is to develop your own VMN elevator speech so that you can describe the program to someone in a couple of minutes. If you are out volunteering, cleaning up a stream or counting birds or leading a walk, you want to be ready to tell people you encounter a bit about who you are, what you are doing, and why.</a:t>
            </a:r>
          </a:p>
        </p:txBody>
      </p:sp>
      <p:sp>
        <p:nvSpPr>
          <p:cNvPr id="4" name="Slide Number Placeholder 3"/>
          <p:cNvSpPr>
            <a:spLocks noGrp="1"/>
          </p:cNvSpPr>
          <p:nvPr>
            <p:ph type="sldNum" sz="quarter" idx="5"/>
          </p:nvPr>
        </p:nvSpPr>
        <p:spPr/>
        <p:txBody>
          <a:bodyPr/>
          <a:lstStyle/>
          <a:p>
            <a:fld id="{C88941AA-8CC1-6D4E-90B5-26BF95C227B6}" type="slidenum">
              <a:rPr lang="en-US" smtClean="0"/>
              <a:t>22</a:t>
            </a:fld>
            <a:endParaRPr lang="en-US"/>
          </a:p>
        </p:txBody>
      </p:sp>
    </p:spTree>
    <p:extLst>
      <p:ext uri="{BB962C8B-B14F-4D97-AF65-F5344CB8AC3E}">
        <p14:creationId xmlns:p14="http://schemas.microsoft.com/office/powerpoint/2010/main" val="2767595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talk about how the program is structured and where you fit in.</a:t>
            </a:r>
          </a:p>
        </p:txBody>
      </p:sp>
      <p:sp>
        <p:nvSpPr>
          <p:cNvPr id="4" name="Slide Number Placeholder 3"/>
          <p:cNvSpPr>
            <a:spLocks noGrp="1"/>
          </p:cNvSpPr>
          <p:nvPr>
            <p:ph type="sldNum" sz="quarter" idx="5"/>
          </p:nvPr>
        </p:nvSpPr>
        <p:spPr/>
        <p:txBody>
          <a:bodyPr/>
          <a:lstStyle/>
          <a:p>
            <a:fld id="{C88941AA-8CC1-6D4E-90B5-26BF95C227B6}" type="slidenum">
              <a:rPr lang="en-US" smtClean="0"/>
              <a:t>23</a:t>
            </a:fld>
            <a:endParaRPr lang="en-US"/>
          </a:p>
        </p:txBody>
      </p:sp>
    </p:spTree>
    <p:extLst>
      <p:ext uri="{BB962C8B-B14F-4D97-AF65-F5344CB8AC3E}">
        <p14:creationId xmlns:p14="http://schemas.microsoft.com/office/powerpoint/2010/main" val="87065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Virginia Master Naturalist program is a statewide program that is based in Virginia Cooperative Extension and sponsored by six other state agencies. You are all, at the moment, currently enrolled volunteers with Virginia Cooperative 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Master Naturalist programs in many states, but Virginia’s program is unique because we have seven different state agencies that co-sponsor the program.  They are Virginia Cooperative Extension, the Virginia Department of Conservation and Recreation, the Virginia Department of Environmental Quality, the Virginia Department of Forestry, the Virginia Department of Wildlife Resources, the Virginia Museum of Natural History, and the Virginia Institute of Marine Science’s Center for Coastal Resources Management. The program itself is </a:t>
            </a:r>
            <a:r>
              <a:rPr lang="en-US" i="1" baseline="0" dirty="0"/>
              <a:t>not</a:t>
            </a:r>
            <a:r>
              <a:rPr lang="en-US" baseline="0" dirty="0"/>
              <a:t> an independent non-profit organization—it is part of Extension and the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24</a:t>
            </a:fld>
            <a:endParaRPr lang="en-US"/>
          </a:p>
        </p:txBody>
      </p:sp>
    </p:spTree>
    <p:extLst>
      <p:ext uri="{BB962C8B-B14F-4D97-AF65-F5344CB8AC3E}">
        <p14:creationId xmlns:p14="http://schemas.microsoft.com/office/powerpoint/2010/main" val="1233793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Virginia Tech Department of Forest Resources and Environmental Conservation within the Virginia Tech College of Natural Resources and Environment is the administrative home of the program staff. They are Michelle </a:t>
            </a:r>
            <a:r>
              <a:rPr lang="en-US" baseline="0" dirty="0" err="1"/>
              <a:t>Prysby</a:t>
            </a:r>
            <a:r>
              <a:rPr lang="en-US" baseline="0" dirty="0"/>
              <a:t> (Program Director and Extension faculty) and Tiffany Brown (Program Assistant). You will hear from Michelle and Tiffany regularly through our bi-weekly email announcements, quarterly e-newsletter, and other communications.</a:t>
            </a:r>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25</a:t>
            </a:fld>
            <a:endParaRPr lang="en-US"/>
          </a:p>
        </p:txBody>
      </p:sp>
    </p:spTree>
    <p:extLst>
      <p:ext uri="{BB962C8B-B14F-4D97-AF65-F5344CB8AC3E}">
        <p14:creationId xmlns:p14="http://schemas.microsoft.com/office/powerpoint/2010/main" val="3397756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briefly about each of the seven sponsoring agencies. You may have instructors from some of these agencies as part of your training course.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 – If there is someone in the room from a sponsoring agency, such as the chapter advisor, have them say a few words about their agency when you get to that slide,]</a:t>
            </a:r>
          </a:p>
          <a:p>
            <a:r>
              <a:rPr lang="en-US" dirty="0"/>
              <a:t>Virginia Cooperative Extension is the outreach arm of Virginia’s land-grant universities, Virginia Tech and Virginia State University. It’s called “cooperative”, because Extension is a collaboration among federal, state, and local government. Extension operates out of 107 offices all across Virginia, in every locality, plus Agriculture Experiment Stations and 4-H centers. VCE provides research-based knowledge to people and communities to help them address challenges they face, whether those are related to farming, forestry, youth development, nutrition, health, community vitality, and a wide variety of other topics. Virginia Master Naturalists volunteer with Extension on activities such as 4-H nature programs for youth, creating native plant demonstration gardens, and monitoring for invasive pests. And, of course, our program as a whole is an Extension program, as we have mentioned.</a:t>
            </a:r>
          </a:p>
        </p:txBody>
      </p:sp>
      <p:sp>
        <p:nvSpPr>
          <p:cNvPr id="4" name="Slide Number Placeholder 3"/>
          <p:cNvSpPr>
            <a:spLocks noGrp="1"/>
          </p:cNvSpPr>
          <p:nvPr>
            <p:ph type="sldNum" sz="quarter" idx="5"/>
          </p:nvPr>
        </p:nvSpPr>
        <p:spPr/>
        <p:txBody>
          <a:bodyPr/>
          <a:lstStyle/>
          <a:p>
            <a:fld id="{C88941AA-8CC1-6D4E-90B5-26BF95C227B6}" type="slidenum">
              <a:rPr lang="en-US" smtClean="0"/>
              <a:t>26</a:t>
            </a:fld>
            <a:endParaRPr lang="en-US"/>
          </a:p>
        </p:txBody>
      </p:sp>
    </p:spTree>
    <p:extLst>
      <p:ext uri="{BB962C8B-B14F-4D97-AF65-F5344CB8AC3E}">
        <p14:creationId xmlns:p14="http://schemas.microsoft.com/office/powerpoint/2010/main" val="2382925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visited one of Virginia’s State Parks? If so, then you’ve interacted with the Virginia Department of Conservation and Recreation. Along with more than 40 State Parks, DCR also is home to the Virginia Natural Heritage Program, which collects and shares data on Virginia’s ecological communities and rare species. There are more than 65 Natural Area Preserves around Virginia. These lands are preserved for the protection of rare plants and animals and natural communities, so not all have public access. The agency has additional departments, such as recreation and trails planning. Virginia Master Naturalists do many service activities at Virginia’s State Parks and Natural Area Preserves, including interpretive walks and habitat restoration.</a:t>
            </a:r>
          </a:p>
        </p:txBody>
      </p:sp>
      <p:sp>
        <p:nvSpPr>
          <p:cNvPr id="4" name="Slide Number Placeholder 3"/>
          <p:cNvSpPr>
            <a:spLocks noGrp="1"/>
          </p:cNvSpPr>
          <p:nvPr>
            <p:ph type="sldNum" sz="quarter" idx="5"/>
          </p:nvPr>
        </p:nvSpPr>
        <p:spPr/>
        <p:txBody>
          <a:bodyPr/>
          <a:lstStyle/>
          <a:p>
            <a:fld id="{C88941AA-8CC1-6D4E-90B5-26BF95C227B6}" type="slidenum">
              <a:rPr lang="en-US" smtClean="0"/>
              <a:t>27</a:t>
            </a:fld>
            <a:endParaRPr lang="en-US"/>
          </a:p>
        </p:txBody>
      </p:sp>
    </p:spTree>
    <p:extLst>
      <p:ext uri="{BB962C8B-B14F-4D97-AF65-F5344CB8AC3E}">
        <p14:creationId xmlns:p14="http://schemas.microsoft.com/office/powerpoint/2010/main" val="3739441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Virginia Department of Environmental Quality is the agency that administers state and federal laws and regulations relating to air quality, water quality, water supply, and waste management. Nearly all of our chapters are involved in monitoring the quality of Virginia’s streams, rivers, and lakes, sometimes directly with DEQ and sometimes with other watershed organizations. </a:t>
            </a:r>
          </a:p>
        </p:txBody>
      </p:sp>
      <p:sp>
        <p:nvSpPr>
          <p:cNvPr id="4" name="Slide Number Placeholder 3"/>
          <p:cNvSpPr>
            <a:spLocks noGrp="1"/>
          </p:cNvSpPr>
          <p:nvPr>
            <p:ph type="sldNum" sz="quarter" idx="5"/>
          </p:nvPr>
        </p:nvSpPr>
        <p:spPr/>
        <p:txBody>
          <a:bodyPr/>
          <a:lstStyle/>
          <a:p>
            <a:fld id="{C88941AA-8CC1-6D4E-90B5-26BF95C227B6}" type="slidenum">
              <a:rPr lang="en-US" smtClean="0"/>
              <a:t>28</a:t>
            </a:fld>
            <a:endParaRPr lang="en-US"/>
          </a:p>
        </p:txBody>
      </p:sp>
    </p:spTree>
    <p:extLst>
      <p:ext uri="{BB962C8B-B14F-4D97-AF65-F5344CB8AC3E}">
        <p14:creationId xmlns:p14="http://schemas.microsoft.com/office/powerpoint/2010/main" val="65613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Virginia Department of Forestry is the agency protecting Virginia’s more than 16 million acres of forests. They manage some public lands, which include 26 state forests. [Presenter note – Point out any State Forests that are in the chapter’s area.] But, the majority of Virginia’s forests are privately owned, so much of what the agency does is provide advice to private forest landowners to help them meet their forest management goals. Some activities that VMN volunteers do with DOF include collecting acorns for the agency to grow at their nurseries for reforestation projects and doing environmental education using the Project Learning Tree curriculum.</a:t>
            </a:r>
          </a:p>
        </p:txBody>
      </p:sp>
      <p:sp>
        <p:nvSpPr>
          <p:cNvPr id="4" name="Slide Number Placeholder 3"/>
          <p:cNvSpPr>
            <a:spLocks noGrp="1"/>
          </p:cNvSpPr>
          <p:nvPr>
            <p:ph type="sldNum" sz="quarter" idx="5"/>
          </p:nvPr>
        </p:nvSpPr>
        <p:spPr/>
        <p:txBody>
          <a:bodyPr/>
          <a:lstStyle/>
          <a:p>
            <a:fld id="{C88941AA-8CC1-6D4E-90B5-26BF95C227B6}" type="slidenum">
              <a:rPr lang="en-US" smtClean="0"/>
              <a:t>29</a:t>
            </a:fld>
            <a:endParaRPr lang="en-US"/>
          </a:p>
        </p:txBody>
      </p:sp>
    </p:spTree>
    <p:extLst>
      <p:ext uri="{BB962C8B-B14F-4D97-AF65-F5344CB8AC3E}">
        <p14:creationId xmlns:p14="http://schemas.microsoft.com/office/powerpoint/2010/main" val="63665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task today is to make sure you know what the Virginia Master Naturalist program is all about, your role as a volunteer, guidelines for training and service, and what is expected of you.</a:t>
            </a:r>
          </a:p>
        </p:txBody>
      </p:sp>
      <p:sp>
        <p:nvSpPr>
          <p:cNvPr id="4" name="Slide Number Placeholder 3"/>
          <p:cNvSpPr>
            <a:spLocks noGrp="1"/>
          </p:cNvSpPr>
          <p:nvPr>
            <p:ph type="sldNum" sz="quarter" idx="5"/>
          </p:nvPr>
        </p:nvSpPr>
        <p:spPr/>
        <p:txBody>
          <a:bodyPr/>
          <a:lstStyle/>
          <a:p>
            <a:fld id="{C88941AA-8CC1-6D4E-90B5-26BF95C227B6}" type="slidenum">
              <a:rPr lang="en-US" smtClean="0"/>
              <a:t>3</a:t>
            </a:fld>
            <a:endParaRPr lang="en-US"/>
          </a:p>
        </p:txBody>
      </p:sp>
    </p:spTree>
    <p:extLst>
      <p:ext uri="{BB962C8B-B14F-4D97-AF65-F5344CB8AC3E}">
        <p14:creationId xmlns:p14="http://schemas.microsoft.com/office/powerpoint/2010/main" val="1058245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hunter or angler or boater, you may already be familiar with the Virginia Department of Wildlife Resources. This state agency’s mission is to conserve and manage Virginia’s wildlife population and wildlife habitat, to connect people to Virginia’s outdoors, and to promote outdoor safety. </a:t>
            </a:r>
          </a:p>
          <a:p>
            <a:r>
              <a:rPr lang="en-US" dirty="0"/>
              <a:t>They also manage more than 200,000 acres of different Wildlife Management Areas around the state. [Presenter note – point out any WMA’s in the chapter’s area.] Some of the activities VMN volunteers do with DWR include site visits to the Virginia Bird and Wildlife Trail, specific wildlife monitoring projects that the agency runs, such as Diamondback Dash (a project to monitor diamondback terrapin populations], and Living With Black Bears, an outreach project in which volunteers educate the public about ways to reduce conflict with bears.</a:t>
            </a:r>
          </a:p>
        </p:txBody>
      </p:sp>
      <p:sp>
        <p:nvSpPr>
          <p:cNvPr id="4" name="Slide Number Placeholder 3"/>
          <p:cNvSpPr>
            <a:spLocks noGrp="1"/>
          </p:cNvSpPr>
          <p:nvPr>
            <p:ph type="sldNum" sz="quarter" idx="5"/>
          </p:nvPr>
        </p:nvSpPr>
        <p:spPr/>
        <p:txBody>
          <a:bodyPr/>
          <a:lstStyle/>
          <a:p>
            <a:fld id="{C88941AA-8CC1-6D4E-90B5-26BF95C227B6}" type="slidenum">
              <a:rPr lang="en-US" smtClean="0"/>
              <a:t>30</a:t>
            </a:fld>
            <a:endParaRPr lang="en-US"/>
          </a:p>
        </p:txBody>
      </p:sp>
    </p:spTree>
    <p:extLst>
      <p:ext uri="{BB962C8B-B14F-4D97-AF65-F5344CB8AC3E}">
        <p14:creationId xmlns:p14="http://schemas.microsoft.com/office/powerpoint/2010/main" val="102554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Center for Coastal Resources Management at the Virginia Institute of Marine Science helps provide research, advice, and education to support informed decision-making relating to coastal resources. Some activities that VMN volunteers do with VIMS include the annual Catch the King Tide flood mapping event, installing demonstration living shorelines, and assisting with educational programs at the VIMS campus at Gloucester Point on the Middle Peninsula of Virginia.</a:t>
            </a:r>
          </a:p>
        </p:txBody>
      </p:sp>
      <p:sp>
        <p:nvSpPr>
          <p:cNvPr id="4" name="Slide Number Placeholder 3"/>
          <p:cNvSpPr>
            <a:spLocks noGrp="1"/>
          </p:cNvSpPr>
          <p:nvPr>
            <p:ph type="sldNum" sz="quarter" idx="5"/>
          </p:nvPr>
        </p:nvSpPr>
        <p:spPr/>
        <p:txBody>
          <a:bodyPr/>
          <a:lstStyle/>
          <a:p>
            <a:fld id="{C88941AA-8CC1-6D4E-90B5-26BF95C227B6}" type="slidenum">
              <a:rPr lang="en-US" smtClean="0"/>
              <a:t>31</a:t>
            </a:fld>
            <a:endParaRPr lang="en-US"/>
          </a:p>
        </p:txBody>
      </p:sp>
    </p:spTree>
    <p:extLst>
      <p:ext uri="{BB962C8B-B14F-4D97-AF65-F5344CB8AC3E}">
        <p14:creationId xmlns:p14="http://schemas.microsoft.com/office/powerpoint/2010/main" val="3490740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had a chance to visit the Virginia Museum of Natural History? It is our state natural heritage repository, with extensive collections of insects, fossils, and other items, as well as being an educational facility. The main location is in Martinsville, Virginia, and a new location is being built in Waynesboro. The museum also has outreach staff located in several other locations in the state. </a:t>
            </a:r>
          </a:p>
        </p:txBody>
      </p:sp>
      <p:sp>
        <p:nvSpPr>
          <p:cNvPr id="4" name="Slide Number Placeholder 3"/>
          <p:cNvSpPr>
            <a:spLocks noGrp="1"/>
          </p:cNvSpPr>
          <p:nvPr>
            <p:ph type="sldNum" sz="quarter" idx="5"/>
          </p:nvPr>
        </p:nvSpPr>
        <p:spPr/>
        <p:txBody>
          <a:bodyPr/>
          <a:lstStyle/>
          <a:p>
            <a:fld id="{C88941AA-8CC1-6D4E-90B5-26BF95C227B6}" type="slidenum">
              <a:rPr lang="en-US" smtClean="0"/>
              <a:t>32</a:t>
            </a:fld>
            <a:endParaRPr lang="en-US"/>
          </a:p>
        </p:txBody>
      </p:sp>
    </p:spTree>
    <p:extLst>
      <p:ext uri="{BB962C8B-B14F-4D97-AF65-F5344CB8AC3E}">
        <p14:creationId xmlns:p14="http://schemas.microsoft.com/office/powerpoint/2010/main" val="610921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is delivered through local chapters. As of the start of 2024, we currently have 30 chapters around the state. </a:t>
            </a:r>
            <a:r>
              <a:rPr lang="en-US" baseline="0" dirty="0"/>
              <a:t>The chapters are in both rural and urban areas.  Some focus on one county and others cover multiple counties—this map just shows a central point for each chapter. Each chapter is led by the volunteers in that chapter, and participating in that aspect of the program is what keeps it running at the local level. Some chapters are incorporated non-profit organizations and others are not, but, either way, they deliver the VMN program according to policies and procedures set at the state level.</a:t>
            </a:r>
            <a:endParaRPr lang="en-US" dirty="0"/>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33</a:t>
            </a:fld>
            <a:endParaRPr lang="en-US"/>
          </a:p>
        </p:txBody>
      </p:sp>
    </p:spTree>
    <p:extLst>
      <p:ext uri="{BB962C8B-B14F-4D97-AF65-F5344CB8AC3E}">
        <p14:creationId xmlns:p14="http://schemas.microsoft.com/office/powerpoint/2010/main" val="4287853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chapter has a board of directors with officers and committee chairs. Many chapters also have leaders for each project they do. Make sure to learn who the current leaders are in your chapter, as they are your go-to people when you have questions or need help. </a:t>
            </a:r>
          </a:p>
        </p:txBody>
      </p:sp>
      <p:sp>
        <p:nvSpPr>
          <p:cNvPr id="4" name="Slide Number Placeholder 3"/>
          <p:cNvSpPr>
            <a:spLocks noGrp="1"/>
          </p:cNvSpPr>
          <p:nvPr>
            <p:ph type="sldNum" sz="quarter" idx="5"/>
          </p:nvPr>
        </p:nvSpPr>
        <p:spPr/>
        <p:txBody>
          <a:bodyPr/>
          <a:lstStyle/>
          <a:p>
            <a:fld id="{C88941AA-8CC1-6D4E-90B5-26BF95C227B6}" type="slidenum">
              <a:rPr lang="en-US" smtClean="0"/>
              <a:t>34</a:t>
            </a:fld>
            <a:endParaRPr lang="en-US"/>
          </a:p>
        </p:txBody>
      </p:sp>
    </p:spTree>
    <p:extLst>
      <p:ext uri="{BB962C8B-B14F-4D97-AF65-F5344CB8AC3E}">
        <p14:creationId xmlns:p14="http://schemas.microsoft.com/office/powerpoint/2010/main" val="416593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VMN chapter has one or two advisors who are employees of one of the seven sponsoring agencies and who are part of the chapter’s board. Their role is to help keep the chapter on track and to provide guidance and advice to chapter leaders and other volunteers, too. Your advisor is a key person you should look to for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[Presenters – Let the participants know who the advisors are for that chapter and how to get in touch with them.]</a:t>
            </a:r>
          </a:p>
        </p:txBody>
      </p:sp>
      <p:sp>
        <p:nvSpPr>
          <p:cNvPr id="4" name="Slide Number Placeholder 3"/>
          <p:cNvSpPr>
            <a:spLocks noGrp="1"/>
          </p:cNvSpPr>
          <p:nvPr>
            <p:ph type="sldNum" sz="quarter" idx="5"/>
          </p:nvPr>
        </p:nvSpPr>
        <p:spPr/>
        <p:txBody>
          <a:bodyPr/>
          <a:lstStyle/>
          <a:p>
            <a:fld id="{C88941AA-8CC1-6D4E-90B5-26BF95C227B6}" type="slidenum">
              <a:rPr lang="en-US" smtClean="0"/>
              <a:t>35</a:t>
            </a:fld>
            <a:endParaRPr lang="en-US"/>
          </a:p>
        </p:txBody>
      </p:sp>
    </p:spTree>
    <p:extLst>
      <p:ext uri="{BB962C8B-B14F-4D97-AF65-F5344CB8AC3E}">
        <p14:creationId xmlns:p14="http://schemas.microsoft.com/office/powerpoint/2010/main" val="674227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always is a need for new volunteers to get involved in chapter leadership, and this needs to be part of every VMN volunteer’s role. There are not paid staff whose job it is to coordinate chapter-level activities. t is volunteers who handled your application, who planned and are putting on this training course, who review and approve service opportunities, and who help make sure that your work as a volunteer gets recognized. Without volunteer leaders, a chapter ceases to exist, and, since you must be part of a chapter to participate in the program, that means your opportunity to be a VMN volunteer ceases to exist, too. So, please step up and serve in a leadership position, join a chapter committee, become a project leader, or help with a chapter event. Your involvement in this way makes a big difference!</a:t>
            </a:r>
          </a:p>
        </p:txBody>
      </p:sp>
      <p:sp>
        <p:nvSpPr>
          <p:cNvPr id="4" name="Slide Number Placeholder 3"/>
          <p:cNvSpPr>
            <a:spLocks noGrp="1"/>
          </p:cNvSpPr>
          <p:nvPr>
            <p:ph type="sldNum" sz="quarter" idx="5"/>
          </p:nvPr>
        </p:nvSpPr>
        <p:spPr/>
        <p:txBody>
          <a:bodyPr/>
          <a:lstStyle/>
          <a:p>
            <a:fld id="{C88941AA-8CC1-6D4E-90B5-26BF95C227B6}" type="slidenum">
              <a:rPr lang="en-US" smtClean="0"/>
              <a:t>36</a:t>
            </a:fld>
            <a:endParaRPr lang="en-US"/>
          </a:p>
        </p:txBody>
      </p:sp>
    </p:spTree>
    <p:extLst>
      <p:ext uri="{BB962C8B-B14F-4D97-AF65-F5344CB8AC3E}">
        <p14:creationId xmlns:p14="http://schemas.microsoft.com/office/powerpoint/2010/main" val="3586617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partnerships are a big part of the program. Our chapters and volunteers volunteer in partnership with hundreds of different organizations, from local parks and recreation departments to state agencies to regional or non-profits and academic institutions.</a:t>
            </a:r>
          </a:p>
          <a:p>
            <a:r>
              <a:rPr lang="en-US" dirty="0"/>
              <a:t>[Presenter – List some of the key local partners for that particular chapter.]</a:t>
            </a:r>
          </a:p>
        </p:txBody>
      </p:sp>
      <p:sp>
        <p:nvSpPr>
          <p:cNvPr id="4" name="Slide Number Placeholder 3"/>
          <p:cNvSpPr>
            <a:spLocks noGrp="1"/>
          </p:cNvSpPr>
          <p:nvPr>
            <p:ph type="sldNum" sz="quarter" idx="5"/>
          </p:nvPr>
        </p:nvSpPr>
        <p:spPr/>
        <p:txBody>
          <a:bodyPr/>
          <a:lstStyle/>
          <a:p>
            <a:fld id="{C88941AA-8CC1-6D4E-90B5-26BF95C227B6}" type="slidenum">
              <a:rPr lang="en-US" smtClean="0"/>
              <a:t>37</a:t>
            </a:fld>
            <a:endParaRPr lang="en-US"/>
          </a:p>
        </p:txBody>
      </p:sp>
    </p:spTree>
    <p:extLst>
      <p:ext uri="{BB962C8B-B14F-4D97-AF65-F5344CB8AC3E}">
        <p14:creationId xmlns:p14="http://schemas.microsoft.com/office/powerpoint/2010/main" val="795336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We’ve talked about our state office, state sponsors, chapters, and partners – where do you fit in? All VMN volunteers enter the program through a basic training course with one of the local chapters, and all VMN volunteers must be members of a local chapter. Virginia Master Naturalist volunteers must be currently enrolled in our volunteer management system, which is called Better Impact. Each year, we ask volunteers to re-enroll for the following year if they want to continue to participate. Your role as a VMN volunteer officially begins the first day of class and continues as long as you wish, so long as you re-enroll annually, intend to actively engage in volunteer service, and remain a member of a chapter. </a:t>
            </a:r>
          </a:p>
          <a:p>
            <a:r>
              <a:rPr lang="en-US" dirty="0">
                <a:effectLst/>
                <a:latin typeface="+mn-lt"/>
              </a:rPr>
              <a:t>As a VMN, your volunteer service might involve approved activities with one of many, many partner organizations, so you may be acting as a VMN volunteer at the same time that you are acting as a volunteer with Virginia State Parks or your local Soil and Water Conservation District, or a local park. That’s normal!</a:t>
            </a:r>
          </a:p>
          <a:p>
            <a:r>
              <a:rPr lang="en-US" dirty="0">
                <a:effectLst/>
                <a:latin typeface="+mn-lt"/>
              </a:rPr>
              <a:t>It is important, however, for VMNs to know and understand when they are acting in their VMN volunteer role, versus a personal role, versus a role solely in another organization. For this reason, the VMN State Office encourages volunteers to be intentional with their VMN volunteer service. Plan ahead to determine when you will be acting in your VMN volunteer role versus not. When in the VMN role, individuals should acknowledge that role and represent themselves as a VMN volunteer by wearing the VMN nametag, introducing themselves as a VMN, and following VMN Program guidelines and policies. VMN volunteers should only report volunteer hours for which they were acting in their VMN role. They should not report activities completed outside of their VMN role as VMN service, even if those activities relate to natural resource conservation.</a:t>
            </a:r>
          </a:p>
        </p:txBody>
      </p:sp>
      <p:sp>
        <p:nvSpPr>
          <p:cNvPr id="4" name="Slide Number Placeholder 3"/>
          <p:cNvSpPr>
            <a:spLocks noGrp="1"/>
          </p:cNvSpPr>
          <p:nvPr>
            <p:ph type="sldNum" sz="quarter" idx="5"/>
          </p:nvPr>
        </p:nvSpPr>
        <p:spPr/>
        <p:txBody>
          <a:bodyPr/>
          <a:lstStyle/>
          <a:p>
            <a:fld id="{C88941AA-8CC1-6D4E-90B5-26BF95C227B6}" type="slidenum">
              <a:rPr lang="en-US" smtClean="0"/>
              <a:t>38</a:t>
            </a:fld>
            <a:endParaRPr lang="en-US"/>
          </a:p>
        </p:txBody>
      </p:sp>
    </p:spTree>
    <p:extLst>
      <p:ext uri="{BB962C8B-B14F-4D97-AF65-F5344CB8AC3E}">
        <p14:creationId xmlns:p14="http://schemas.microsoft.com/office/powerpoint/2010/main" val="3330962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Master Naturalist volunteers can come from any background. There is no pre-requisite knowledge to participate, just a desire to learn and volunteer. Just like biological diversity makes an ecosystem stronger and more resilient, we know that our program is stronger with a more diverse group of volunteers. We welcome you and value your contributions!</a:t>
            </a:r>
          </a:p>
        </p:txBody>
      </p:sp>
      <p:sp>
        <p:nvSpPr>
          <p:cNvPr id="4" name="Slide Number Placeholder 3"/>
          <p:cNvSpPr>
            <a:spLocks noGrp="1"/>
          </p:cNvSpPr>
          <p:nvPr>
            <p:ph type="sldNum" sz="quarter" idx="5"/>
          </p:nvPr>
        </p:nvSpPr>
        <p:spPr/>
        <p:txBody>
          <a:bodyPr/>
          <a:lstStyle/>
          <a:p>
            <a:fld id="{C88941AA-8CC1-6D4E-90B5-26BF95C227B6}" type="slidenum">
              <a:rPr lang="en-US" smtClean="0"/>
              <a:t>39</a:t>
            </a:fld>
            <a:endParaRPr lang="en-US"/>
          </a:p>
        </p:txBody>
      </p:sp>
    </p:spTree>
    <p:extLst>
      <p:ext uri="{BB962C8B-B14F-4D97-AF65-F5344CB8AC3E}">
        <p14:creationId xmlns:p14="http://schemas.microsoft.com/office/powerpoint/2010/main" val="197296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making the decision to be a Virginia Master Naturalist volunteer! I think you’ll be glad you did. Here are some of the benefits you’ll gain from being an active member of the program.</a:t>
            </a:r>
          </a:p>
        </p:txBody>
      </p:sp>
      <p:sp>
        <p:nvSpPr>
          <p:cNvPr id="4" name="Slide Number Placeholder 3"/>
          <p:cNvSpPr>
            <a:spLocks noGrp="1"/>
          </p:cNvSpPr>
          <p:nvPr>
            <p:ph type="sldNum" sz="quarter" idx="5"/>
          </p:nvPr>
        </p:nvSpPr>
        <p:spPr/>
        <p:txBody>
          <a:bodyPr/>
          <a:lstStyle/>
          <a:p>
            <a:fld id="{C88941AA-8CC1-6D4E-90B5-26BF95C227B6}" type="slidenum">
              <a:rPr lang="en-US" smtClean="0"/>
              <a:t>4</a:t>
            </a:fld>
            <a:endParaRPr lang="en-US"/>
          </a:p>
        </p:txBody>
      </p:sp>
    </p:spTree>
    <p:extLst>
      <p:ext uri="{BB962C8B-B14F-4D97-AF65-F5344CB8AC3E}">
        <p14:creationId xmlns:p14="http://schemas.microsoft.com/office/powerpoint/2010/main" val="3981217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VMN volunteer, you’ll be doing basic training (the course you are in right now), continuing education, and service. We’ll discuss the details and guidelines for each of these.</a:t>
            </a:r>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40</a:t>
            </a:fld>
            <a:endParaRPr lang="en-US"/>
          </a:p>
        </p:txBody>
      </p:sp>
    </p:spTree>
    <p:extLst>
      <p:ext uri="{BB962C8B-B14F-4D97-AF65-F5344CB8AC3E}">
        <p14:creationId xmlns:p14="http://schemas.microsoft.com/office/powerpoint/2010/main" val="578782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VMN basic training course is very broad and does not have time to go really deep. You won’t leave this course being a professional botanist or wildlife expert (unless you were already!), but you will learn some basics about a lot of different natural history and natural resource management topics. The course differs among all our chapters, as each of them focus on the people, places, and projects in their particular area. There are some commonalities across all the courses, though. By the end of the course, you will know the mission and guidelines of the program (what we are talking about now!), the significance of naturalists and natural history, basic concepts of the biogeography of Virginia, ecology, geology, and resource management. You’ll learn some of the flora and fauna in your region. You’ll also learn about the process of science and the roles of Virginia’s state agencies in natural resource management and conservation.</a:t>
            </a:r>
          </a:p>
        </p:txBody>
      </p:sp>
      <p:sp>
        <p:nvSpPr>
          <p:cNvPr id="4" name="Slide Number Placeholder 3"/>
          <p:cNvSpPr>
            <a:spLocks noGrp="1"/>
          </p:cNvSpPr>
          <p:nvPr>
            <p:ph type="sldNum" sz="quarter" idx="5"/>
          </p:nvPr>
        </p:nvSpPr>
        <p:spPr/>
        <p:txBody>
          <a:bodyPr/>
          <a:lstStyle/>
          <a:p>
            <a:fld id="{C88941AA-8CC1-6D4E-90B5-26BF95C227B6}" type="slidenum">
              <a:rPr lang="en-US" smtClean="0"/>
              <a:t>41</a:t>
            </a:fld>
            <a:endParaRPr lang="en-US"/>
          </a:p>
        </p:txBody>
      </p:sp>
    </p:spTree>
    <p:extLst>
      <p:ext uri="{BB962C8B-B14F-4D97-AF65-F5344CB8AC3E}">
        <p14:creationId xmlns:p14="http://schemas.microsoft.com/office/powerpoint/2010/main" val="1274748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also get some basic skills, like using keys and field guides to identify organisms and making and recording observations in nature that are scientifically useful. We also expect that all Virginia Master Naturalist volunteers will be able to share their knowledge with others. Even if you don’t want to give presentations or lead nature walks, you should at least be prepared to talk about natural resources informally when opportunities arise. For example, you might be out sampling water in a stream, and someone walking by might be curious about what you’re doing. This is a great opportunity to share a little information about the importance of our water resources, issues that are impacting them, and how monitoring provides helpful information for making management decisions.</a:t>
            </a:r>
          </a:p>
          <a:p>
            <a:r>
              <a:rPr lang="en-US" dirty="0"/>
              <a:t>As we said, the course isn’t long enough for you to know _everything_ about natural resources, so we also expect that you’ll recognize when you don’t know the answer to a question, but also that you’ll be able to seek out answers from reliable resources, many of which you’ll encounter as part of your training.</a:t>
            </a:r>
          </a:p>
        </p:txBody>
      </p:sp>
      <p:sp>
        <p:nvSpPr>
          <p:cNvPr id="4" name="Slide Number Placeholder 3"/>
          <p:cNvSpPr>
            <a:spLocks noGrp="1"/>
          </p:cNvSpPr>
          <p:nvPr>
            <p:ph type="sldNum" sz="quarter" idx="5"/>
          </p:nvPr>
        </p:nvSpPr>
        <p:spPr/>
        <p:txBody>
          <a:bodyPr/>
          <a:lstStyle/>
          <a:p>
            <a:fld id="{C88941AA-8CC1-6D4E-90B5-26BF95C227B6}" type="slidenum">
              <a:rPr lang="en-US" smtClean="0"/>
              <a:t>42</a:t>
            </a:fld>
            <a:endParaRPr lang="en-US"/>
          </a:p>
        </p:txBody>
      </p:sp>
    </p:spTree>
    <p:extLst>
      <p:ext uri="{BB962C8B-B14F-4D97-AF65-F5344CB8AC3E}">
        <p14:creationId xmlns:p14="http://schemas.microsoft.com/office/powerpoint/2010/main" val="1782324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education is an opportunity for volunteers to dig deeper into the subject matter and develop specific skills needed for their service projects. Continuing education needs to be directly related to natural resources in Virginia or to a particular skill you need in order to do a VMN volunteer service activity. There are usually a wide variety of opportunities you can take advantage of. Many chapters have CE presentations during monthly or quarterly meetings. At the state level, we offer monthly webinars that you can join live or view as recordings afterwards. We also have an annual conference with many workshops and presentations. Local partner organizations in your area likely have opportunities as well. You’ll hear about these either through your chapter’s communication tools, or through the emails you’ll receive from us at the state office. If you find other opportunities, be sure to check with your chapter leaders to make sure they are approved for CE.</a:t>
            </a:r>
          </a:p>
        </p:txBody>
      </p:sp>
      <p:sp>
        <p:nvSpPr>
          <p:cNvPr id="4" name="Slide Number Placeholder 3"/>
          <p:cNvSpPr>
            <a:spLocks noGrp="1"/>
          </p:cNvSpPr>
          <p:nvPr>
            <p:ph type="sldNum" sz="quarter" idx="5"/>
          </p:nvPr>
        </p:nvSpPr>
        <p:spPr/>
        <p:txBody>
          <a:bodyPr/>
          <a:lstStyle/>
          <a:p>
            <a:fld id="{C88941AA-8CC1-6D4E-90B5-26BF95C227B6}" type="slidenum">
              <a:rPr lang="en-US" smtClean="0"/>
              <a:t>43</a:t>
            </a:fld>
            <a:endParaRPr lang="en-US"/>
          </a:p>
        </p:txBody>
      </p:sp>
    </p:spTree>
    <p:extLst>
      <p:ext uri="{BB962C8B-B14F-4D97-AF65-F5344CB8AC3E}">
        <p14:creationId xmlns:p14="http://schemas.microsoft.com/office/powerpoint/2010/main" val="3051893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a:t>
            </a:r>
            <a:r>
              <a:rPr lang="en-US" baseline="0" dirty="0"/>
              <a:t> they prefer digging in the dirt, sharing the wonders of nature with youth, or collecting data to help monitor the health of our wildlife populations, Virginia Master Naturalists can find a volunteer activity that fits their interests and skills.  Virginia Master Naturalists volunteer for four types of activities: education &amp; outreach, science, stewardship, and chapter leadership.  Each chapter works with state and local partners to offer a mix of these project types. </a:t>
            </a:r>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44</a:t>
            </a:fld>
            <a:endParaRPr lang="en-US"/>
          </a:p>
        </p:txBody>
      </p:sp>
    </p:spTree>
    <p:extLst>
      <p:ext uri="{BB962C8B-B14F-4D97-AF65-F5344CB8AC3E}">
        <p14:creationId xmlns:p14="http://schemas.microsoft.com/office/powerpoint/2010/main" val="2699687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All service activities must be approved by the chapter leadership before volunteers do them. Please check with your chapter leaders to make sure what you are doing is approved and, if it is, which activity it falls under. Don’t make assumptions. Your chapter already has many activities approved, and we occasionally send out new opportunities from the state office that your chapter can approve as well. You can propose a new activity for approval, too, but, again, you need to do this before starting the volunteer work on it. All service must be dedicated to the beneficial management of natural resources within the local community. It must be done within Virginia, with a few small exceptions. It needs to be for very clear public benefit and not personal or private gain. Please see the volunteer handbook for additional guidelines related to volunteer service. You’ll find that even within these guidelines, there is a wide diversity of things you can do for your volunteer service. It can be many different short, unrelated activities if you are more of a dabbler, or it could be a long-term commitment to a single project, if that is more your style. There are many activities that can be done independently, and many that are done as part of a team. </a:t>
            </a:r>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45</a:t>
            </a:fld>
            <a:endParaRPr lang="en-US"/>
          </a:p>
        </p:txBody>
      </p:sp>
    </p:spTree>
    <p:extLst>
      <p:ext uri="{BB962C8B-B14F-4D97-AF65-F5344CB8AC3E}">
        <p14:creationId xmlns:p14="http://schemas.microsoft.com/office/powerpoint/2010/main" val="2705140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Chapter Leadership includes efforts spent on chapter organization, coordinating the training courses, leading meetings, serving on chapter committees, working on chapter communication efforts like newsletters, and other management roles. As we have mentioned, this is a really important type of service without which we could not have this program. Please talk to your current chapter leaders about how your talents can be used to keep your chapter growing and thriving.</a:t>
            </a:r>
          </a:p>
        </p:txBody>
      </p:sp>
      <p:sp>
        <p:nvSpPr>
          <p:cNvPr id="4" name="Slide Number Placeholder 3"/>
          <p:cNvSpPr>
            <a:spLocks noGrp="1"/>
          </p:cNvSpPr>
          <p:nvPr>
            <p:ph type="sldNum" sz="quarter" idx="5"/>
          </p:nvPr>
        </p:nvSpPr>
        <p:spPr/>
        <p:txBody>
          <a:bodyPr/>
          <a:lstStyle/>
          <a:p>
            <a:fld id="{C88941AA-8CC1-6D4E-90B5-26BF95C227B6}" type="slidenum">
              <a:rPr lang="en-US" smtClean="0"/>
              <a:t>46</a:t>
            </a:fld>
            <a:endParaRPr lang="en-US"/>
          </a:p>
        </p:txBody>
      </p:sp>
    </p:spTree>
    <p:extLst>
      <p:ext uri="{BB962C8B-B14F-4D97-AF65-F5344CB8AC3E}">
        <p14:creationId xmlns:p14="http://schemas.microsoft.com/office/powerpoint/2010/main" val="2584817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Education and outreach includes activities in which VMN volunteers are educating the public. Examples include interpretive programs at parks, tabling/booths at public events, presentations for community groups, and, sometimes, teaching other VMN volunteers. It can also include developing educational materials, such as writing nature articles for the local newspaper or developing interpretive brochures to go with a nature trail. This volunteer is a wonderful educator who is at a community festival sharing information about soil health. </a:t>
            </a:r>
          </a:p>
        </p:txBody>
      </p:sp>
      <p:sp>
        <p:nvSpPr>
          <p:cNvPr id="4" name="Slide Number Placeholder 3"/>
          <p:cNvSpPr>
            <a:spLocks noGrp="1"/>
          </p:cNvSpPr>
          <p:nvPr>
            <p:ph type="sldNum" sz="quarter" idx="5"/>
          </p:nvPr>
        </p:nvSpPr>
        <p:spPr/>
        <p:txBody>
          <a:bodyPr/>
          <a:lstStyle/>
          <a:p>
            <a:fld id="{C88941AA-8CC1-6D4E-90B5-26BF95C227B6}" type="slidenum">
              <a:rPr lang="en-US" smtClean="0"/>
              <a:t>47</a:t>
            </a:fld>
            <a:endParaRPr lang="en-US"/>
          </a:p>
        </p:txBody>
      </p:sp>
    </p:spTree>
    <p:extLst>
      <p:ext uri="{BB962C8B-B14F-4D97-AF65-F5344CB8AC3E}">
        <p14:creationId xmlns:p14="http://schemas.microsoft.com/office/powerpoint/2010/main" val="471565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activities are often also called citizen science, community science, or participatory science. This type of volunteering involves data collection, monitoring, biological inventories, and other science-oriented activities. Examples include stream monitoring, organized bird counts, and tree inventories, like these individuals are doing at the James Madison University campus. These projects are usually coordinated by another organization so that the data can be managed and used for research and natural resource management purposes. </a:t>
            </a:r>
          </a:p>
        </p:txBody>
      </p:sp>
      <p:sp>
        <p:nvSpPr>
          <p:cNvPr id="4" name="Slide Number Placeholder 3"/>
          <p:cNvSpPr>
            <a:spLocks noGrp="1"/>
          </p:cNvSpPr>
          <p:nvPr>
            <p:ph type="sldNum" sz="quarter" idx="5"/>
          </p:nvPr>
        </p:nvSpPr>
        <p:spPr/>
        <p:txBody>
          <a:bodyPr/>
          <a:lstStyle/>
          <a:p>
            <a:fld id="{C88941AA-8CC1-6D4E-90B5-26BF95C227B6}" type="slidenum">
              <a:rPr lang="en-US" smtClean="0"/>
              <a:t>48</a:t>
            </a:fld>
            <a:endParaRPr lang="en-US"/>
          </a:p>
        </p:txBody>
      </p:sp>
    </p:spTree>
    <p:extLst>
      <p:ext uri="{BB962C8B-B14F-4D97-AF65-F5344CB8AC3E}">
        <p14:creationId xmlns:p14="http://schemas.microsoft.com/office/powerpoint/2010/main" val="1276786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Stewardship includes hands-on activities intended to improve habitat and other natural resources or to improve the ability for the public to access those resources. They typically happen on public or publicly-accessible lands and may include invasive plant removal, trail maintenance, and habitat restoration. These volunteers are planting trees along a creek in Augusta County to improve water quality by creating a buffer to trap sediment and pollutants.</a:t>
            </a:r>
          </a:p>
        </p:txBody>
      </p:sp>
      <p:sp>
        <p:nvSpPr>
          <p:cNvPr id="4" name="Slide Number Placeholder 3"/>
          <p:cNvSpPr>
            <a:spLocks noGrp="1"/>
          </p:cNvSpPr>
          <p:nvPr>
            <p:ph type="sldNum" sz="quarter" idx="5"/>
          </p:nvPr>
        </p:nvSpPr>
        <p:spPr/>
        <p:txBody>
          <a:bodyPr/>
          <a:lstStyle/>
          <a:p>
            <a:fld id="{C88941AA-8CC1-6D4E-90B5-26BF95C227B6}" type="slidenum">
              <a:rPr lang="en-US" smtClean="0"/>
              <a:t>49</a:t>
            </a:fld>
            <a:endParaRPr lang="en-US"/>
          </a:p>
        </p:txBody>
      </p:sp>
    </p:spTree>
    <p:extLst>
      <p:ext uri="{BB962C8B-B14F-4D97-AF65-F5344CB8AC3E}">
        <p14:creationId xmlns:p14="http://schemas.microsoft.com/office/powerpoint/2010/main" val="2911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top reasons people join the program is to learn. Whether you are joining as someone completely new to natural resources or as a natural resource professional, you will have a lot of opportunity to learn about nature, especially the nature of your local area. Lifelong learning is core to what we do, and you’ll be learning through this basic training, through future continuing education that you do, and through your volunteer service. We hope that the program inspires you to learn on your own as well!</a:t>
            </a:r>
          </a:p>
        </p:txBody>
      </p:sp>
      <p:sp>
        <p:nvSpPr>
          <p:cNvPr id="4" name="Slide Number Placeholder 3"/>
          <p:cNvSpPr>
            <a:spLocks noGrp="1"/>
          </p:cNvSpPr>
          <p:nvPr>
            <p:ph type="sldNum" sz="quarter" idx="5"/>
          </p:nvPr>
        </p:nvSpPr>
        <p:spPr/>
        <p:txBody>
          <a:bodyPr/>
          <a:lstStyle/>
          <a:p>
            <a:fld id="{C88941AA-8CC1-6D4E-90B5-26BF95C227B6}" type="slidenum">
              <a:rPr lang="en-US" smtClean="0"/>
              <a:t>5</a:t>
            </a:fld>
            <a:endParaRPr lang="en-US"/>
          </a:p>
        </p:txBody>
      </p:sp>
    </p:spTree>
    <p:extLst>
      <p:ext uri="{BB962C8B-B14F-4D97-AF65-F5344CB8AC3E}">
        <p14:creationId xmlns:p14="http://schemas.microsoft.com/office/powerpoint/2010/main" val="1655727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for each of you to become a Certified Virginia Master Naturalist, so let’s talk about how you can do that.</a:t>
            </a:r>
          </a:p>
        </p:txBody>
      </p:sp>
      <p:sp>
        <p:nvSpPr>
          <p:cNvPr id="4" name="Slide Number Placeholder 3"/>
          <p:cNvSpPr>
            <a:spLocks noGrp="1"/>
          </p:cNvSpPr>
          <p:nvPr>
            <p:ph type="sldNum" sz="quarter" idx="5"/>
          </p:nvPr>
        </p:nvSpPr>
        <p:spPr/>
        <p:txBody>
          <a:bodyPr/>
          <a:lstStyle/>
          <a:p>
            <a:fld id="{C88941AA-8CC1-6D4E-90B5-26BF95C227B6}" type="slidenum">
              <a:rPr lang="en-US" smtClean="0"/>
              <a:t>50</a:t>
            </a:fld>
            <a:endParaRPr lang="en-US"/>
          </a:p>
        </p:txBody>
      </p:sp>
    </p:spTree>
    <p:extLst>
      <p:ext uri="{BB962C8B-B14F-4D97-AF65-F5344CB8AC3E}">
        <p14:creationId xmlns:p14="http://schemas.microsoft.com/office/powerpoint/2010/main" val="4067081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Earning and renewing the certification is not required in order to stay an enrolled volunteer in your chapter, but we highly encourage it. We do expect that all enrolled volunteers intend and try to contribute at least some service each year, but if you can’t complete all the requirements for certification in any given year, you can still remain a Virginia Master Naturalist volunteer – you just will not have that Certified VMN title (which shows up as a qualification and badge in our online volunteer management system.)</a:t>
            </a:r>
          </a:p>
          <a:p>
            <a:r>
              <a:rPr lang="en-US" dirty="0"/>
              <a:t>So, why bother? Well, first, earning your first certification is kind of a “give back” in exchange for the training you are receiving. Also, many volunteers are motivated by having a goal to achieve. And, our sponsoring agencies believe that 40 hours of service per year demonstrates the kind of volunteer commitment and contribution that they hope to cultivate in the program. We also have special volunteer recognition items for those who earn certification or re-certification.</a:t>
            </a:r>
          </a:p>
          <a:p>
            <a:r>
              <a:rPr lang="en-US" dirty="0"/>
              <a:t>The requirements for earning the Certified Virginia Master Naturalist title include:</a:t>
            </a:r>
          </a:p>
          <a:p>
            <a:r>
              <a:rPr lang="en-US" dirty="0"/>
              <a:t>1. Completing the basic training course. That includes attending the required number of classes, making up the classes that you miss (within the allowable limit), and completing any written and practical assessments for your chapter’s training.</a:t>
            </a:r>
          </a:p>
          <a:p>
            <a:r>
              <a:rPr lang="en-US" dirty="0"/>
              <a:t>2. Continuing education – 8 hours of approved continuing education are required, and then you’ll need to do another 8 hours of CE each year if you want to keep up your certification. Hours are counted as one hour for each training hour; travel is not included.</a:t>
            </a:r>
          </a:p>
          <a:p>
            <a:r>
              <a:rPr lang="en-US" dirty="0"/>
              <a:t>3. Volunteer service – 40 hours of approved service are required, and then you’ll need to do another 40 hours each year to keep up your certification. Travel time that is required for volunteer service can be counted as part of the service hours.</a:t>
            </a:r>
          </a:p>
          <a:p>
            <a:r>
              <a:rPr lang="en-US" dirty="0"/>
              <a:t>Once you earn the Certified Virginia Master Naturalist title, you’ll have it through the calendar year in which you earned it, plus the following calendar year. </a:t>
            </a:r>
          </a:p>
          <a:p>
            <a:r>
              <a:rPr lang="en-US" dirty="0"/>
              <a:t>[Presenter Note – Give the training class an example based on their anticipated graduation date. For example, if the graduate from basic training in May, then they can count all of the service and CE hours they do from the start of training through May of the next year towards earning their first-time certification. If they earn that certification in, say, December of the current year, then they will be certified through the end of the following year. They will need to do 40 hours of service and 8 hours of CE during that following year in order to re-certify.]</a:t>
            </a:r>
          </a:p>
          <a:p>
            <a:endParaRPr lang="en-US" dirty="0"/>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51</a:t>
            </a:fld>
            <a:endParaRPr lang="en-US"/>
          </a:p>
        </p:txBody>
      </p:sp>
    </p:spTree>
    <p:extLst>
      <p:ext uri="{BB962C8B-B14F-4D97-AF65-F5344CB8AC3E}">
        <p14:creationId xmlns:p14="http://schemas.microsoft.com/office/powerpoint/2010/main" val="744060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more things we want to communicate as part of this introduction.</a:t>
            </a:r>
          </a:p>
        </p:txBody>
      </p:sp>
      <p:sp>
        <p:nvSpPr>
          <p:cNvPr id="4" name="Slide Number Placeholder 3"/>
          <p:cNvSpPr>
            <a:spLocks noGrp="1"/>
          </p:cNvSpPr>
          <p:nvPr>
            <p:ph type="sldNum" sz="quarter" idx="5"/>
          </p:nvPr>
        </p:nvSpPr>
        <p:spPr/>
        <p:txBody>
          <a:bodyPr/>
          <a:lstStyle/>
          <a:p>
            <a:fld id="{C88941AA-8CC1-6D4E-90B5-26BF95C227B6}" type="slidenum">
              <a:rPr lang="en-US" smtClean="0"/>
              <a:t>52</a:t>
            </a:fld>
            <a:endParaRPr lang="en-US"/>
          </a:p>
        </p:txBody>
      </p:sp>
    </p:spTree>
    <p:extLst>
      <p:ext uri="{BB962C8B-B14F-4D97-AF65-F5344CB8AC3E}">
        <p14:creationId xmlns:p14="http://schemas.microsoft.com/office/powerpoint/2010/main" val="823148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try to recognize the achievements of our VMN volunteers in many ways! When you graduate, you will earn your name badge, which you should wear whenever you are volunteering as a VMN. When you earn your Certified Virginia Master Naturalist title for the first time, you’ll receive a certificate from the state office and an electronic badge within Better Impact. If you complete the requirements to re-certify in future years, you’ll earn a special, limited-edition pin which changes every year and is often based on original artwork by VMN volunteers. When you achieve 250 hours of service, you’ll receive a Virginia Master Naturalist pin with an anchor denoting the milestone, and then you’ll get a new anchor for new milestone levels (250 hours, 500 hours, 1000 hours, etc.)</a:t>
            </a:r>
          </a:p>
          <a:p>
            <a:r>
              <a:rPr lang="en-US" dirty="0"/>
              <a:t>We also try to recognize VMN volunteers in other ways, such as with awards and articles about their activities in newsletters. Your chapter may have additional ways of recognizing volunteers, too.</a:t>
            </a:r>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53</a:t>
            </a:fld>
            <a:endParaRPr lang="en-US"/>
          </a:p>
        </p:txBody>
      </p:sp>
    </p:spTree>
    <p:extLst>
      <p:ext uri="{BB962C8B-B14F-4D97-AF65-F5344CB8AC3E}">
        <p14:creationId xmlns:p14="http://schemas.microsoft.com/office/powerpoint/2010/main" val="6891303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recognize you if you don’t report what you are doing! Documenting your service and continuing education is a required and critical part of being a VMN volunteer. We need to know when you were acting in your VMN role, what you were doing, and what difference it made. To document these things, you will use the Better Impact software, accessible on a web browser at </a:t>
            </a:r>
            <a:r>
              <a:rPr lang="en-US" dirty="0" err="1"/>
              <a:t>MyImpactPage.com</a:t>
            </a:r>
            <a:r>
              <a:rPr lang="en-US" dirty="0"/>
              <a:t>, or as a mobile app called My Impact. This site is where you can go to see what approved volunteer opportunities exist for your chapter, to document your time and activities, and stay in touch with what is happening in your chapter. You’ll also be using this system for some required online training. Make a habit of using the website or the mobile app to document your service and continuing education right after you do it—that makes it easy for you to remember and useful for your chapter leaders and the VMN state office. We use your documentation in so many ways – to keep our sponsoring agencies informed of the program’s accomplishments, as part of grant proposals, to evaluate the program, and more. You’ve already used it to complete your application, and your chapter leaders will give you more instructions about how to use it for these other purposes. We also have written and video instructions on the VMN website to help get you comfortable using the system.</a:t>
            </a:r>
          </a:p>
        </p:txBody>
      </p:sp>
      <p:sp>
        <p:nvSpPr>
          <p:cNvPr id="4" name="Slide Number Placeholder 3"/>
          <p:cNvSpPr>
            <a:spLocks noGrp="1"/>
          </p:cNvSpPr>
          <p:nvPr>
            <p:ph type="sldNum" sz="quarter" idx="5"/>
          </p:nvPr>
        </p:nvSpPr>
        <p:spPr/>
        <p:txBody>
          <a:bodyPr/>
          <a:lstStyle/>
          <a:p>
            <a:fld id="{C88941AA-8CC1-6D4E-90B5-26BF95C227B6}" type="slidenum">
              <a:rPr lang="en-US" smtClean="0"/>
              <a:t>54</a:t>
            </a:fld>
            <a:endParaRPr lang="en-US"/>
          </a:p>
        </p:txBody>
      </p:sp>
    </p:spTree>
    <p:extLst>
      <p:ext uri="{BB962C8B-B14F-4D97-AF65-F5344CB8AC3E}">
        <p14:creationId xmlns:p14="http://schemas.microsoft.com/office/powerpoint/2010/main" val="9360478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applied for the program, you agreed to the standards of conduct. Let’s review those briefly to make sure everyone knows the expectations.</a:t>
            </a:r>
          </a:p>
          <a:p>
            <a:r>
              <a:rPr lang="en-US" dirty="0"/>
              <a:t>If you didn’t read the volunteer handbook before class, be sure to read it soon, because the first expectation is that you will always follow the program policies.</a:t>
            </a:r>
          </a:p>
          <a:p>
            <a:r>
              <a:rPr lang="en-US" dirty="0"/>
              <a:t>Please keep in mind that when you are acting as a VMN volunteer, you are representing our program and our seven sponsoring agencies. Be sure that what you are saying and doing while in your volunteer role reflects well upon us.</a:t>
            </a:r>
          </a:p>
          <a:p>
            <a:r>
              <a:rPr lang="en-US" dirty="0"/>
              <a:t>Along those same lines, please be respectful and courteous of others in all your communications and interactions. </a:t>
            </a:r>
          </a:p>
          <a:p>
            <a:r>
              <a:rPr lang="en-US" dirty="0"/>
              <a:t>As a VMN volunteer, you need to maintain accurate records of your activities. It is important that you document when you are acting in your VMN role by reporting your time to Better Impact.</a:t>
            </a:r>
          </a:p>
          <a:p>
            <a:r>
              <a:rPr lang="en-US" dirty="0"/>
              <a:t>VMN volunteers aren’t operating independently, and one of our expectations is that you’ll accept supervision and support from our sponsoring agency employees while in the program. That includes your chapter advisor, me, and potentially other employees depending on the activities you do.</a:t>
            </a:r>
          </a:p>
          <a:p>
            <a:r>
              <a:rPr lang="en-US" dirty="0"/>
              <a:t>As we have already stated, diversity and inclusion are important to us. It’s also mandatory that volunteers comply with the nondiscrimination policies and make all reasonable efforts to reach underrepresented audiences with the educational programs that you provide as a volunteer.</a:t>
            </a:r>
          </a:p>
          <a:p>
            <a:r>
              <a:rPr lang="en-US" dirty="0"/>
              <a:t>Lastly, the VMN program relies on volunteers working together to get things done. We expect that you’ll participate as a positive team member with your fellow volunteers.</a:t>
            </a:r>
          </a:p>
          <a:p>
            <a:endParaRPr lang="en-US" dirty="0"/>
          </a:p>
        </p:txBody>
      </p:sp>
      <p:sp>
        <p:nvSpPr>
          <p:cNvPr id="4" name="Slide Number Placeholder 3"/>
          <p:cNvSpPr>
            <a:spLocks noGrp="1"/>
          </p:cNvSpPr>
          <p:nvPr>
            <p:ph type="sldNum" sz="quarter" idx="5"/>
          </p:nvPr>
        </p:nvSpPr>
        <p:spPr/>
        <p:txBody>
          <a:bodyPr/>
          <a:lstStyle/>
          <a:p>
            <a:fld id="{C88941AA-8CC1-6D4E-90B5-26BF95C227B6}" type="slidenum">
              <a:rPr lang="en-US" smtClean="0"/>
              <a:t>55</a:t>
            </a:fld>
            <a:endParaRPr lang="en-US"/>
          </a:p>
        </p:txBody>
      </p:sp>
    </p:spTree>
    <p:extLst>
      <p:ext uri="{BB962C8B-B14F-4D97-AF65-F5344CB8AC3E}">
        <p14:creationId xmlns:p14="http://schemas.microsoft.com/office/powerpoint/2010/main" val="2387145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choosing to begin your journey as a Virginia Master Naturalist volunteer! We are happy to have you in the program, and we know you will make meaningful contributions!</a:t>
            </a:r>
          </a:p>
        </p:txBody>
      </p:sp>
      <p:sp>
        <p:nvSpPr>
          <p:cNvPr id="4" name="Slide Number Placeholder 3"/>
          <p:cNvSpPr>
            <a:spLocks noGrp="1"/>
          </p:cNvSpPr>
          <p:nvPr>
            <p:ph type="sldNum" sz="quarter" idx="5"/>
          </p:nvPr>
        </p:nvSpPr>
        <p:spPr/>
        <p:txBody>
          <a:bodyPr/>
          <a:lstStyle/>
          <a:p>
            <a:fld id="{C88941AA-8CC1-6D4E-90B5-26BF95C227B6}" type="slidenum">
              <a:rPr lang="en-US" smtClean="0"/>
              <a:t>56</a:t>
            </a:fld>
            <a:endParaRPr lang="en-US"/>
          </a:p>
        </p:txBody>
      </p:sp>
    </p:spTree>
    <p:extLst>
      <p:ext uri="{BB962C8B-B14F-4D97-AF65-F5344CB8AC3E}">
        <p14:creationId xmlns:p14="http://schemas.microsoft.com/office/powerpoint/2010/main" val="313620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Speaking of volunteer service, that’s really why the program exists—not just for learning, but for applying what you learn to help with natural resource education and conservation in your community. As a Virginia Master Naturalist volunteer, you will have countless opportunities to give back.</a:t>
            </a:r>
          </a:p>
        </p:txBody>
      </p:sp>
      <p:sp>
        <p:nvSpPr>
          <p:cNvPr id="4" name="Slide Number Placeholder 3"/>
          <p:cNvSpPr>
            <a:spLocks noGrp="1"/>
          </p:cNvSpPr>
          <p:nvPr>
            <p:ph type="sldNum" sz="quarter" idx="5"/>
          </p:nvPr>
        </p:nvSpPr>
        <p:spPr/>
        <p:txBody>
          <a:bodyPr/>
          <a:lstStyle/>
          <a:p>
            <a:fld id="{C88941AA-8CC1-6D4E-90B5-26BF95C227B6}" type="slidenum">
              <a:rPr lang="en-US" smtClean="0"/>
              <a:t>6</a:t>
            </a:fld>
            <a:endParaRPr lang="en-US"/>
          </a:p>
        </p:txBody>
      </p:sp>
    </p:spTree>
    <p:extLst>
      <p:ext uri="{BB962C8B-B14F-4D97-AF65-F5344CB8AC3E}">
        <p14:creationId xmlns:p14="http://schemas.microsoft.com/office/powerpoint/2010/main" val="362670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program is set up with chapters, because we know that being part of a team is important to so many volunteers. Many people come to the program looking to meet other people who are also interested in learning about nature and volunteering. We are sure you will make some new friends in this program!</a:t>
            </a:r>
          </a:p>
        </p:txBody>
      </p:sp>
      <p:sp>
        <p:nvSpPr>
          <p:cNvPr id="4" name="Slide Number Placeholder 3"/>
          <p:cNvSpPr>
            <a:spLocks noGrp="1"/>
          </p:cNvSpPr>
          <p:nvPr>
            <p:ph type="sldNum" sz="quarter" idx="5"/>
          </p:nvPr>
        </p:nvSpPr>
        <p:spPr/>
        <p:txBody>
          <a:bodyPr/>
          <a:lstStyle/>
          <a:p>
            <a:fld id="{C88941AA-8CC1-6D4E-90B5-26BF95C227B6}" type="slidenum">
              <a:rPr lang="en-US" smtClean="0"/>
              <a:t>7</a:t>
            </a:fld>
            <a:endParaRPr lang="en-US"/>
          </a:p>
        </p:txBody>
      </p:sp>
    </p:spTree>
    <p:extLst>
      <p:ext uri="{BB962C8B-B14F-4D97-AF65-F5344CB8AC3E}">
        <p14:creationId xmlns:p14="http://schemas.microsoft.com/office/powerpoint/2010/main" val="384469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your learning and your volunteer service, you will feel a sense of accomplishment. Maybe you’ll be the person to help clean up the river, or to spark a child’s interest in nature, or to contribute something important to a scientific study. </a:t>
            </a:r>
          </a:p>
        </p:txBody>
      </p:sp>
      <p:sp>
        <p:nvSpPr>
          <p:cNvPr id="4" name="Slide Number Placeholder 3"/>
          <p:cNvSpPr>
            <a:spLocks noGrp="1"/>
          </p:cNvSpPr>
          <p:nvPr>
            <p:ph type="sldNum" sz="quarter" idx="5"/>
          </p:nvPr>
        </p:nvSpPr>
        <p:spPr/>
        <p:txBody>
          <a:bodyPr/>
          <a:lstStyle/>
          <a:p>
            <a:fld id="{C88941AA-8CC1-6D4E-90B5-26BF95C227B6}" type="slidenum">
              <a:rPr lang="en-US" smtClean="0"/>
              <a:t>8</a:t>
            </a:fld>
            <a:endParaRPr lang="en-US"/>
          </a:p>
        </p:txBody>
      </p:sp>
    </p:spTree>
    <p:extLst>
      <p:ext uri="{BB962C8B-B14F-4D97-AF65-F5344CB8AC3E}">
        <p14:creationId xmlns:p14="http://schemas.microsoft.com/office/powerpoint/2010/main" val="356530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all, the Virginia Master Naturalist program is about building connections. Through the program, you will gain connections to people – not just your fellow Virginia Master Naturalist volunteers, but also natural resource experts, state agency personnel who manage state lands or educate people about natural resources, and people who work with all kinds of nature-related organizations.</a:t>
            </a:r>
          </a:p>
        </p:txBody>
      </p:sp>
      <p:sp>
        <p:nvSpPr>
          <p:cNvPr id="4" name="Slide Number Placeholder 3"/>
          <p:cNvSpPr>
            <a:spLocks noGrp="1"/>
          </p:cNvSpPr>
          <p:nvPr>
            <p:ph type="sldNum" sz="quarter" idx="5"/>
          </p:nvPr>
        </p:nvSpPr>
        <p:spPr/>
        <p:txBody>
          <a:bodyPr/>
          <a:lstStyle/>
          <a:p>
            <a:fld id="{C88941AA-8CC1-6D4E-90B5-26BF95C227B6}" type="slidenum">
              <a:rPr lang="en-US" smtClean="0"/>
              <a:t>9</a:t>
            </a:fld>
            <a:endParaRPr lang="en-US"/>
          </a:p>
        </p:txBody>
      </p:sp>
    </p:spTree>
    <p:extLst>
      <p:ext uri="{BB962C8B-B14F-4D97-AF65-F5344CB8AC3E}">
        <p14:creationId xmlns:p14="http://schemas.microsoft.com/office/powerpoint/2010/main" val="403132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rtners">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414C8-C231-A060-627A-2F13ED5290B6}"/>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2435893" y="2766218"/>
            <a:ext cx="6858000" cy="1325563"/>
          </a:xfrm>
        </p:spPr>
        <p:txBody>
          <a:bodyPr anchor="b">
            <a:noAutofit/>
          </a:bodyPr>
          <a:lstStyle>
            <a:lvl1pPr algn="ctr">
              <a:defRPr sz="8800" b="1" i="0">
                <a:solidFill>
                  <a:schemeClr val="bg1"/>
                </a:solidFill>
                <a:latin typeface="Arial Black" panose="020B0604020202020204" pitchFamily="34" charset="0"/>
                <a:cs typeface="Arial Black" panose="020B0604020202020204" pitchFamily="34" charset="0"/>
              </a:defRPr>
            </a:lvl1pPr>
          </a:lstStyle>
          <a:p>
            <a:r>
              <a:rPr lang="en-US" dirty="0"/>
              <a:t>Partners</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52683" y="173389"/>
            <a:ext cx="3478495" cy="1971147"/>
          </a:xfrm>
          <a:prstGeom prst="rect">
            <a:avLst/>
          </a:prstGeom>
        </p:spPr>
      </p:pic>
    </p:spTree>
    <p:extLst>
      <p:ext uri="{BB962C8B-B14F-4D97-AF65-F5344CB8AC3E}">
        <p14:creationId xmlns:p14="http://schemas.microsoft.com/office/powerpoint/2010/main" val="20423229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3">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59466" y="5270390"/>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5271377"/>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59466" y="45132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59466" y="3754567"/>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59466" y="3001154"/>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3002141"/>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59466" y="224196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59466" y="1490126"/>
            <a:ext cx="7705450" cy="572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586056" cy="571483"/>
          </a:xfrm>
        </p:spPr>
        <p:txBody>
          <a:bodyPr anchor="ct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806558" y="2954141"/>
            <a:ext cx="4826549" cy="1325563"/>
          </a:xfrm>
        </p:spPr>
        <p:txBody>
          <a:bodyPr anchor="b">
            <a:noAutofit/>
          </a:bodyPr>
          <a:lstStyle>
            <a:lvl1pPr algn="r">
              <a:defRPr sz="8800" b="1" i="0">
                <a:latin typeface="Arial Black" panose="020B0604020202020204" pitchFamily="34" charset="0"/>
                <a:cs typeface="Arial Black" panose="020B0604020202020204" pitchFamily="34" charset="0"/>
              </a:defRPr>
            </a:lvl1pPr>
          </a:lstStyle>
          <a:p>
            <a:r>
              <a:rPr lang="en-US" dirty="0"/>
              <a:t>Agenda</a:t>
            </a:r>
          </a:p>
        </p:txBody>
      </p:sp>
      <p:pic>
        <p:nvPicPr>
          <p:cNvPr id="33" name="Picture 32" descr="Virginia Cooperative Extension Logo">
            <a:extLst>
              <a:ext uri="{FF2B5EF4-FFF2-40B4-BE49-F238E27FC236}">
                <a16:creationId xmlns:a16="http://schemas.microsoft.com/office/drawing/2014/main" id="{6EFEE150-8D1B-0875-4ED6-4A019CBD44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2367" y="0"/>
            <a:ext cx="2629633" cy="1490125"/>
          </a:xfrm>
          <a:prstGeom prst="rect">
            <a:avLst/>
          </a:prstGeom>
        </p:spPr>
      </p:pic>
    </p:spTree>
    <p:extLst>
      <p:ext uri="{BB962C8B-B14F-4D97-AF65-F5344CB8AC3E}">
        <p14:creationId xmlns:p14="http://schemas.microsoft.com/office/powerpoint/2010/main" val="19873761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rtners">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414C8-C231-A060-627A-2F13ED5290B6}"/>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2435893" y="2766218"/>
            <a:ext cx="6858000" cy="1325563"/>
          </a:xfrm>
        </p:spPr>
        <p:txBody>
          <a:bodyPr anchor="b">
            <a:noAutofit/>
          </a:bodyPr>
          <a:lstStyle>
            <a:lvl1pPr algn="ctr">
              <a:defRPr sz="8800" b="1" i="0">
                <a:solidFill>
                  <a:schemeClr val="bg1"/>
                </a:solidFill>
                <a:latin typeface="Arial Black" panose="020B0604020202020204" pitchFamily="34" charset="0"/>
                <a:cs typeface="Arial Black" panose="020B0604020202020204" pitchFamily="34" charset="0"/>
              </a:defRPr>
            </a:lvl1pPr>
          </a:lstStyle>
          <a:p>
            <a:r>
              <a:rPr lang="en-US" dirty="0"/>
              <a:t>Partners</a:t>
            </a:r>
          </a:p>
        </p:txBody>
      </p:sp>
      <p:pic>
        <p:nvPicPr>
          <p:cNvPr id="31" name="Picture 30" descr="Virginia Cooperative Extension Logo">
            <a:extLst>
              <a:ext uri="{FF2B5EF4-FFF2-40B4-BE49-F238E27FC236}">
                <a16:creationId xmlns:a16="http://schemas.microsoft.com/office/drawing/2014/main" id="{C6E4C59A-3635-4F80-C8C4-4D86F9F0E1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52683" y="173389"/>
            <a:ext cx="3478495" cy="1971147"/>
          </a:xfrm>
          <a:prstGeom prst="rect">
            <a:avLst/>
          </a:prstGeom>
        </p:spPr>
      </p:pic>
    </p:spTree>
    <p:extLst>
      <p:ext uri="{BB962C8B-B14F-4D97-AF65-F5344CB8AC3E}">
        <p14:creationId xmlns:p14="http://schemas.microsoft.com/office/powerpoint/2010/main" val="174956136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s with Texture Photo">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9A79D-7798-D173-A5A8-7C3B5DF21570}"/>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1713648" y="3650751"/>
            <a:ext cx="5411754" cy="1002745"/>
          </a:xfrm>
        </p:spPr>
        <p:txBody>
          <a:bodyPr anchor="b">
            <a:noAutofit/>
          </a:bodyPr>
          <a:lstStyle>
            <a:lvl1pPr algn="l">
              <a:defRPr sz="6000" b="1" i="0">
                <a:solidFill>
                  <a:schemeClr val="bg1"/>
                </a:solidFill>
                <a:latin typeface="Arial Black" panose="020B0604020202020204" pitchFamily="34" charset="0"/>
                <a:cs typeface="Arial Black" panose="020B0604020202020204" pitchFamily="34" charset="0"/>
              </a:defRPr>
            </a:lvl1pPr>
          </a:lstStyle>
          <a:p>
            <a:r>
              <a:rPr lang="en-US" dirty="0"/>
              <a:t>SPONSORS</a:t>
            </a:r>
          </a:p>
        </p:txBody>
      </p:sp>
      <p:sp>
        <p:nvSpPr>
          <p:cNvPr id="5" name="Picture Placeholder 4">
            <a:extLst>
              <a:ext uri="{FF2B5EF4-FFF2-40B4-BE49-F238E27FC236}">
                <a16:creationId xmlns:a16="http://schemas.microsoft.com/office/drawing/2014/main" id="{AD49E36E-3616-6CE5-183B-2CBFE237096C}"/>
              </a:ext>
            </a:extLst>
          </p:cNvPr>
          <p:cNvSpPr>
            <a:spLocks noGrp="1"/>
          </p:cNvSpPr>
          <p:nvPr>
            <p:ph type="pic" sz="quarter" idx="10"/>
          </p:nvPr>
        </p:nvSpPr>
        <p:spPr>
          <a:xfrm>
            <a:off x="0" y="0"/>
            <a:ext cx="1985963" cy="1985963"/>
          </a:xfrm>
        </p:spPr>
        <p:txBody>
          <a:bodyPr/>
          <a:lstStyle/>
          <a:p>
            <a:endParaRPr lang="en-US"/>
          </a:p>
        </p:txBody>
      </p:sp>
      <p:pic>
        <p:nvPicPr>
          <p:cNvPr id="7" name="Picture 6">
            <a:extLst>
              <a:ext uri="{FF2B5EF4-FFF2-40B4-BE49-F238E27FC236}">
                <a16:creationId xmlns:a16="http://schemas.microsoft.com/office/drawing/2014/main" id="{12E62175-1547-4E93-75A1-A566780D71B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752" y="-1"/>
            <a:ext cx="1985963" cy="1985963"/>
          </a:xfrm>
          <a:prstGeom prst="rect">
            <a:avLst/>
          </a:prstGeom>
        </p:spPr>
      </p:pic>
    </p:spTree>
    <p:extLst>
      <p:ext uri="{BB962C8B-B14F-4D97-AF65-F5344CB8AC3E}">
        <p14:creationId xmlns:p14="http://schemas.microsoft.com/office/powerpoint/2010/main" val="127309439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lvl1pPr>
              <a:defRPr b="1" i="0">
                <a:latin typeface="Arial Black" panose="020B0604020202020204" pitchFamily="34" charset="0"/>
                <a:cs typeface="Arial Black" panose="020B0604020202020204" pitchFamily="34" charset="0"/>
              </a:defRPr>
            </a:lvl1p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58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Text and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B3ECD6-D726-60A7-FDF2-A76D41F558F8}"/>
              </a:ext>
            </a:extLst>
          </p:cNvPr>
          <p:cNvSpPr>
            <a:spLocks noGrp="1"/>
          </p:cNvSpPr>
          <p:nvPr>
            <p:ph type="pic" sz="quarter" idx="11"/>
          </p:nvPr>
        </p:nvSpPr>
        <p:spPr>
          <a:xfrm>
            <a:off x="6096000" y="0"/>
            <a:ext cx="6096000" cy="6858000"/>
          </a:xfrm>
        </p:spPr>
        <p:txBody>
          <a:bodyPr/>
          <a:lstStyle/>
          <a:p>
            <a:endParaRPr lang="en-US" dirty="0"/>
          </a:p>
        </p:txBody>
      </p:sp>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045764" cy="1325563"/>
          </a:xfrm>
        </p:spPr>
        <p:txBody>
          <a:bodyPr/>
          <a:lstStyle>
            <a:lvl1pPr>
              <a:defRPr b="1" i="0">
                <a:latin typeface="Arial Black" panose="020B0604020202020204" pitchFamily="34" charset="0"/>
                <a:cs typeface="Arial Black" panose="020B0604020202020204" pitchFamily="34" charset="0"/>
              </a:defRPr>
            </a:lvl1p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48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57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3411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6266180" y="1912301"/>
            <a:ext cx="5067299" cy="4351338"/>
          </a:xfrm>
        </p:spPr>
        <p:txBody>
          <a:bodyPr/>
          <a:lstStyle/>
          <a:p>
            <a:pPr lvl="0"/>
            <a:r>
              <a:rPr lang="en-US" dirty="0"/>
              <a:t>Add Photo Here</a:t>
            </a:r>
          </a:p>
        </p:txBody>
      </p:sp>
      <p:pic>
        <p:nvPicPr>
          <p:cNvPr id="6" name="Picture 5" descr="Virginia Cooperative Extension Logo">
            <a:extLst>
              <a:ext uri="{FF2B5EF4-FFF2-40B4-BE49-F238E27FC236}">
                <a16:creationId xmlns:a16="http://schemas.microsoft.com/office/drawing/2014/main" id="{6152683A-299A-9528-3F67-447290F743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236350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7945119" y="1912301"/>
            <a:ext cx="338836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p:nvPr>
        </p:nvSpPr>
        <p:spPr>
          <a:xfrm>
            <a:off x="7965440" y="4231481"/>
            <a:ext cx="3388360" cy="2035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Virginia Cooperative Extension Logo">
            <a:extLst>
              <a:ext uri="{FF2B5EF4-FFF2-40B4-BE49-F238E27FC236}">
                <a16:creationId xmlns:a16="http://schemas.microsoft.com/office/drawing/2014/main" id="{45FBB12F-9519-920D-B4CB-9D7509407B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3210096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4385309" y="4236402"/>
            <a:ext cx="3388360" cy="2035175"/>
          </a:xfrm>
        </p:spPr>
        <p:txBody>
          <a:bodyPr/>
          <a:lstStyle/>
          <a:p>
            <a:pPr lvl="0"/>
            <a:r>
              <a:rPr lang="en-US" dirty="0"/>
              <a:t>Add Photo Here</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hasCustomPrompt="1"/>
          </p:nvPr>
        </p:nvSpPr>
        <p:spPr>
          <a:xfrm>
            <a:off x="7965440" y="4231481"/>
            <a:ext cx="3388360" cy="2035175"/>
          </a:xfrm>
        </p:spPr>
        <p:txBody>
          <a:bodyPr/>
          <a:lstStyle/>
          <a:p>
            <a:pPr lvl="0"/>
            <a:r>
              <a:rPr lang="en-US" dirty="0"/>
              <a:t>Add Photo Here</a:t>
            </a:r>
          </a:p>
        </p:txBody>
      </p:sp>
      <p:sp>
        <p:nvSpPr>
          <p:cNvPr id="9" name="Content Placeholder 3">
            <a:extLst>
              <a:ext uri="{FF2B5EF4-FFF2-40B4-BE49-F238E27FC236}">
                <a16:creationId xmlns:a16="http://schemas.microsoft.com/office/drawing/2014/main" id="{8BDB121D-88DB-5F1A-1381-1B4052FD5950}"/>
              </a:ext>
            </a:extLst>
          </p:cNvPr>
          <p:cNvSpPr>
            <a:spLocks noGrp="1"/>
          </p:cNvSpPr>
          <p:nvPr>
            <p:ph sz="half" idx="14" hasCustomPrompt="1"/>
          </p:nvPr>
        </p:nvSpPr>
        <p:spPr>
          <a:xfrm>
            <a:off x="805180" y="4231481"/>
            <a:ext cx="3388360" cy="2035175"/>
          </a:xfrm>
        </p:spPr>
        <p:txBody>
          <a:bodyPr/>
          <a:lstStyle/>
          <a:p>
            <a:pPr lvl="0"/>
            <a:r>
              <a:rPr lang="en-US" dirty="0"/>
              <a:t>Add Photo Here</a:t>
            </a:r>
          </a:p>
        </p:txBody>
      </p:sp>
      <p:pic>
        <p:nvPicPr>
          <p:cNvPr id="10" name="Picture 9" descr="Virginia Cooperative Extension Logo">
            <a:extLst>
              <a:ext uri="{FF2B5EF4-FFF2-40B4-BE49-F238E27FC236}">
                <a16:creationId xmlns:a16="http://schemas.microsoft.com/office/drawing/2014/main" id="{0BFDE617-9C66-2D96-67F7-4E22E57A08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026662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Text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Virginia Cooperative Extension Logo">
            <a:extLst>
              <a:ext uri="{FF2B5EF4-FFF2-40B4-BE49-F238E27FC236}">
                <a16:creationId xmlns:a16="http://schemas.microsoft.com/office/drawing/2014/main" id="{E4986C29-D341-DBDE-83BD-992F097461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31689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ners with Texture Photo">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9A79D-7798-D173-A5A8-7C3B5DF21570}"/>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1442910" y="3759200"/>
            <a:ext cx="4872037" cy="1325563"/>
          </a:xfrm>
        </p:spPr>
        <p:txBody>
          <a:bodyPr anchor="b">
            <a:noAutofit/>
          </a:bodyPr>
          <a:lstStyle>
            <a:lvl1pPr algn="ctr">
              <a:defRPr sz="7200" b="1" i="0">
                <a:solidFill>
                  <a:schemeClr val="bg1"/>
                </a:solidFill>
                <a:latin typeface="Arial Black" panose="020B0604020202020204" pitchFamily="34" charset="0"/>
                <a:cs typeface="Arial Black" panose="020B0604020202020204" pitchFamily="34" charset="0"/>
              </a:defRPr>
            </a:lvl1pPr>
          </a:lstStyle>
          <a:p>
            <a:r>
              <a:rPr lang="en-US" dirty="0"/>
              <a:t>Partners</a:t>
            </a:r>
          </a:p>
        </p:txBody>
      </p:sp>
      <p:pic>
        <p:nvPicPr>
          <p:cNvPr id="31" name="Picture 30">
            <a:extLst>
              <a:ext uri="{FF2B5EF4-FFF2-40B4-BE49-F238E27FC236}">
                <a16:creationId xmlns:a16="http://schemas.microsoft.com/office/drawing/2014/main" id="{C6E4C59A-3635-4F80-C8C4-4D86F9F0E1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52683" y="173389"/>
            <a:ext cx="3478495" cy="1971147"/>
          </a:xfrm>
          <a:prstGeom prst="rect">
            <a:avLst/>
          </a:prstGeom>
        </p:spPr>
      </p:pic>
      <p:sp>
        <p:nvSpPr>
          <p:cNvPr id="5" name="Picture Placeholder 4">
            <a:extLst>
              <a:ext uri="{FF2B5EF4-FFF2-40B4-BE49-F238E27FC236}">
                <a16:creationId xmlns:a16="http://schemas.microsoft.com/office/drawing/2014/main" id="{AD49E36E-3616-6CE5-183B-2CBFE237096C}"/>
              </a:ext>
            </a:extLst>
          </p:cNvPr>
          <p:cNvSpPr>
            <a:spLocks noGrp="1"/>
          </p:cNvSpPr>
          <p:nvPr>
            <p:ph type="pic" sz="quarter" idx="10"/>
          </p:nvPr>
        </p:nvSpPr>
        <p:spPr>
          <a:xfrm>
            <a:off x="0" y="0"/>
            <a:ext cx="1985963" cy="1985963"/>
          </a:xfrm>
        </p:spPr>
        <p:txBody>
          <a:bodyPr/>
          <a:lstStyle/>
          <a:p>
            <a:r>
              <a:rPr lang="en-US"/>
              <a:t>Click icon to add picture</a:t>
            </a:r>
          </a:p>
        </p:txBody>
      </p:sp>
      <p:pic>
        <p:nvPicPr>
          <p:cNvPr id="7" name="Picture 6">
            <a:extLst>
              <a:ext uri="{FF2B5EF4-FFF2-40B4-BE49-F238E27FC236}">
                <a16:creationId xmlns:a16="http://schemas.microsoft.com/office/drawing/2014/main" id="{12E62175-1547-4E93-75A1-A566780D7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41620" y="0"/>
            <a:ext cx="1985963" cy="1985963"/>
          </a:xfrm>
          <a:prstGeom prst="rect">
            <a:avLst/>
          </a:prstGeom>
        </p:spPr>
      </p:pic>
    </p:spTree>
    <p:extLst>
      <p:ext uri="{BB962C8B-B14F-4D97-AF65-F5344CB8AC3E}">
        <p14:creationId xmlns:p14="http://schemas.microsoft.com/office/powerpoint/2010/main" val="397372793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Two Columns and Shoo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59573C-B882-00F6-6E3E-0F9D591060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Column 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266180" y="1912301"/>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irginia Cooperative Extension Logo">
            <a:extLst>
              <a:ext uri="{FF2B5EF4-FFF2-40B4-BE49-F238E27FC236}">
                <a16:creationId xmlns:a16="http://schemas.microsoft.com/office/drawing/2014/main" id="{F6F53262-D42C-3FD3-4029-BE8F6B6B04C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982906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hoto and Swoos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39881-C6A4-2FBA-4AB8-2B6F4B85B25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6266180" y="1912301"/>
            <a:ext cx="5067299" cy="4351338"/>
          </a:xfrm>
        </p:spPr>
        <p:txBody>
          <a:bodyPr/>
          <a:lstStyle/>
          <a:p>
            <a:pPr lvl="0"/>
            <a:r>
              <a:rPr lang="en-US" dirty="0"/>
              <a:t>Add Photo Here</a:t>
            </a:r>
          </a:p>
        </p:txBody>
      </p:sp>
      <p:pic>
        <p:nvPicPr>
          <p:cNvPr id="7" name="Picture 6" descr="Virginia Cooperative Extension Logo">
            <a:extLst>
              <a:ext uri="{FF2B5EF4-FFF2-40B4-BE49-F238E27FC236}">
                <a16:creationId xmlns:a16="http://schemas.microsoft.com/office/drawing/2014/main" id="{C7047B09-B883-0638-BEB7-A2CA77D577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396033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Two Photos and Swoosh">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FB04FC-2F01-BD1A-C5F5-1D9B2CE7E2B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68427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7945119" y="1912301"/>
            <a:ext cx="338836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p:nvPr>
        </p:nvSpPr>
        <p:spPr>
          <a:xfrm>
            <a:off x="7965440" y="4231481"/>
            <a:ext cx="3388360" cy="2035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Virginia Cooperative Extension Logo">
            <a:extLst>
              <a:ext uri="{FF2B5EF4-FFF2-40B4-BE49-F238E27FC236}">
                <a16:creationId xmlns:a16="http://schemas.microsoft.com/office/drawing/2014/main" id="{49C5FA59-00EC-4671-02B5-CD303D84B1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705781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Three Photos and Swoos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622A3E5-F05E-44A0-DF72-A6F9A5C0BE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hasCustomPrompt="1"/>
          </p:nvPr>
        </p:nvSpPr>
        <p:spPr>
          <a:xfrm>
            <a:off x="4385309" y="4236402"/>
            <a:ext cx="3388360" cy="2035175"/>
          </a:xfrm>
        </p:spPr>
        <p:txBody>
          <a:bodyPr/>
          <a:lstStyle/>
          <a:p>
            <a:pPr lvl="0"/>
            <a:r>
              <a:rPr lang="en-US" dirty="0"/>
              <a:t>Add Photo Here</a:t>
            </a:r>
          </a:p>
        </p:txBody>
      </p:sp>
      <p:sp>
        <p:nvSpPr>
          <p:cNvPr id="8" name="Content Placeholder 3">
            <a:extLst>
              <a:ext uri="{FF2B5EF4-FFF2-40B4-BE49-F238E27FC236}">
                <a16:creationId xmlns:a16="http://schemas.microsoft.com/office/drawing/2014/main" id="{BB531C2D-9F85-744A-542B-808E92F7BE38}"/>
              </a:ext>
            </a:extLst>
          </p:cNvPr>
          <p:cNvSpPr>
            <a:spLocks noGrp="1"/>
          </p:cNvSpPr>
          <p:nvPr>
            <p:ph sz="half" idx="13" hasCustomPrompt="1"/>
          </p:nvPr>
        </p:nvSpPr>
        <p:spPr>
          <a:xfrm>
            <a:off x="7965440" y="4231481"/>
            <a:ext cx="3388360" cy="2035175"/>
          </a:xfrm>
        </p:spPr>
        <p:txBody>
          <a:bodyPr/>
          <a:lstStyle/>
          <a:p>
            <a:pPr lvl="0"/>
            <a:r>
              <a:rPr lang="en-US" dirty="0"/>
              <a:t>Add Photo Here</a:t>
            </a:r>
          </a:p>
        </p:txBody>
      </p:sp>
      <p:sp>
        <p:nvSpPr>
          <p:cNvPr id="9" name="Content Placeholder 3">
            <a:extLst>
              <a:ext uri="{FF2B5EF4-FFF2-40B4-BE49-F238E27FC236}">
                <a16:creationId xmlns:a16="http://schemas.microsoft.com/office/drawing/2014/main" id="{8BDB121D-88DB-5F1A-1381-1B4052FD5950}"/>
              </a:ext>
            </a:extLst>
          </p:cNvPr>
          <p:cNvSpPr>
            <a:spLocks noGrp="1"/>
          </p:cNvSpPr>
          <p:nvPr>
            <p:ph sz="half" idx="14" hasCustomPrompt="1"/>
          </p:nvPr>
        </p:nvSpPr>
        <p:spPr>
          <a:xfrm>
            <a:off x="805180" y="4231481"/>
            <a:ext cx="3388360" cy="2035175"/>
          </a:xfrm>
        </p:spPr>
        <p:txBody>
          <a:bodyPr/>
          <a:lstStyle/>
          <a:p>
            <a:pPr lvl="0"/>
            <a:r>
              <a:rPr lang="en-US" dirty="0"/>
              <a:t>Add Photo Here</a:t>
            </a:r>
          </a:p>
        </p:txBody>
      </p:sp>
      <p:pic>
        <p:nvPicPr>
          <p:cNvPr id="12" name="Picture 11">
            <a:extLst>
              <a:ext uri="{FF2B5EF4-FFF2-40B4-BE49-F238E27FC236}">
                <a16:creationId xmlns:a16="http://schemas.microsoft.com/office/drawing/2014/main" id="{8F4F22DB-BBF7-E561-7FC3-3C0E67E38A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1791377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Single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Single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38201" y="1825625"/>
            <a:ext cx="3200400" cy="3194927"/>
          </a:xfrm>
        </p:spPr>
        <p:txBody>
          <a:bodyPr/>
          <a:lstStyle/>
          <a:p>
            <a:pPr lvl="0"/>
            <a:r>
              <a:rPr lang="en-US" dirty="0"/>
              <a:t>Photo of individual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4190999" y="1825625"/>
            <a:ext cx="7162799" cy="31949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Virginia Cooperative Extension Logo">
            <a:extLst>
              <a:ext uri="{FF2B5EF4-FFF2-40B4-BE49-F238E27FC236}">
                <a16:creationId xmlns:a16="http://schemas.microsoft.com/office/drawing/2014/main" id="{A939E3C9-2BC3-B2F5-E0D0-581413CF2A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837866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Two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38201" y="1825625"/>
            <a:ext cx="1974716" cy="1971339"/>
          </a:xfrm>
        </p:spPr>
        <p:txBody>
          <a:bodyPr/>
          <a:lstStyle/>
          <a:p>
            <a:pPr lvl="0"/>
            <a:r>
              <a:rPr lang="en-US" dirty="0"/>
              <a:t>Photo</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3098180" y="1825625"/>
            <a:ext cx="8255619"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83BEAB2-F447-54C2-1A03-53CE4A199F87}"/>
              </a:ext>
            </a:extLst>
          </p:cNvPr>
          <p:cNvSpPr>
            <a:spLocks noGrp="1"/>
          </p:cNvSpPr>
          <p:nvPr>
            <p:ph sz="half" idx="13" hasCustomPrompt="1"/>
          </p:nvPr>
        </p:nvSpPr>
        <p:spPr>
          <a:xfrm>
            <a:off x="838201" y="4078171"/>
            <a:ext cx="1974716" cy="1971339"/>
          </a:xfrm>
        </p:spPr>
        <p:txBody>
          <a:bodyPr/>
          <a:lstStyle/>
          <a:p>
            <a:pPr lvl="0"/>
            <a:r>
              <a:rPr lang="en-US" dirty="0"/>
              <a:t>Photo</a:t>
            </a:r>
          </a:p>
        </p:txBody>
      </p:sp>
      <p:sp>
        <p:nvSpPr>
          <p:cNvPr id="9" name="Content Placeholder 3">
            <a:extLst>
              <a:ext uri="{FF2B5EF4-FFF2-40B4-BE49-F238E27FC236}">
                <a16:creationId xmlns:a16="http://schemas.microsoft.com/office/drawing/2014/main" id="{F1E3D960-25E2-BD2B-6A57-E86D0F58CFEC}"/>
              </a:ext>
            </a:extLst>
          </p:cNvPr>
          <p:cNvSpPr>
            <a:spLocks noGrp="1"/>
          </p:cNvSpPr>
          <p:nvPr>
            <p:ph sz="half" idx="14"/>
          </p:nvPr>
        </p:nvSpPr>
        <p:spPr>
          <a:xfrm>
            <a:off x="3098180" y="4078171"/>
            <a:ext cx="8255619" cy="197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irginia Cooperative Extension Logo">
            <a:extLst>
              <a:ext uri="{FF2B5EF4-FFF2-40B4-BE49-F238E27FC236}">
                <a16:creationId xmlns:a16="http://schemas.microsoft.com/office/drawing/2014/main" id="{A86FEA16-1484-2D98-2BE5-5BCA96EF78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3007198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Person 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p:txBody>
          <a:bodyPr/>
          <a:lstStyle/>
          <a:p>
            <a:r>
              <a:rPr lang="en-US" dirty="0"/>
              <a:t>Four Person Introduction</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1150435" y="1774322"/>
            <a:ext cx="1974716" cy="1971339"/>
          </a:xfrm>
        </p:spPr>
        <p:txBody>
          <a:bodyPr/>
          <a:lstStyle/>
          <a:p>
            <a:pPr lvl="0"/>
            <a:r>
              <a:rPr lang="en-US" dirty="0"/>
              <a:t>Photo</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1150434"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8BA28410-C37F-D6B9-BDCE-0679D15751AA}"/>
              </a:ext>
            </a:extLst>
          </p:cNvPr>
          <p:cNvSpPr>
            <a:spLocks noGrp="1"/>
          </p:cNvSpPr>
          <p:nvPr>
            <p:ph sz="half" idx="10" hasCustomPrompt="1"/>
          </p:nvPr>
        </p:nvSpPr>
        <p:spPr>
          <a:xfrm>
            <a:off x="3759820" y="1774322"/>
            <a:ext cx="1974716" cy="1971339"/>
          </a:xfrm>
        </p:spPr>
        <p:txBody>
          <a:bodyPr/>
          <a:lstStyle/>
          <a:p>
            <a:pPr lvl="0"/>
            <a:r>
              <a:rPr lang="en-US" dirty="0"/>
              <a:t>Photo</a:t>
            </a:r>
          </a:p>
        </p:txBody>
      </p:sp>
      <p:sp>
        <p:nvSpPr>
          <p:cNvPr id="10" name="Content Placeholder 3">
            <a:extLst>
              <a:ext uri="{FF2B5EF4-FFF2-40B4-BE49-F238E27FC236}">
                <a16:creationId xmlns:a16="http://schemas.microsoft.com/office/drawing/2014/main" id="{3DBFCF1F-073C-D973-4E65-A3191450289F}"/>
              </a:ext>
            </a:extLst>
          </p:cNvPr>
          <p:cNvSpPr>
            <a:spLocks noGrp="1"/>
          </p:cNvSpPr>
          <p:nvPr>
            <p:ph sz="half" idx="11"/>
          </p:nvPr>
        </p:nvSpPr>
        <p:spPr>
          <a:xfrm>
            <a:off x="3759819"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1757FBA8-9742-BA50-2A8B-FC9B9595F96C}"/>
              </a:ext>
            </a:extLst>
          </p:cNvPr>
          <p:cNvSpPr>
            <a:spLocks noGrp="1"/>
          </p:cNvSpPr>
          <p:nvPr>
            <p:ph sz="half" idx="12" hasCustomPrompt="1"/>
          </p:nvPr>
        </p:nvSpPr>
        <p:spPr>
          <a:xfrm>
            <a:off x="6362204" y="1774322"/>
            <a:ext cx="1974716" cy="1971339"/>
          </a:xfrm>
        </p:spPr>
        <p:txBody>
          <a:bodyPr/>
          <a:lstStyle/>
          <a:p>
            <a:pPr lvl="0"/>
            <a:r>
              <a:rPr lang="en-US" dirty="0"/>
              <a:t>Photo</a:t>
            </a:r>
          </a:p>
        </p:txBody>
      </p:sp>
      <p:sp>
        <p:nvSpPr>
          <p:cNvPr id="12" name="Content Placeholder 3">
            <a:extLst>
              <a:ext uri="{FF2B5EF4-FFF2-40B4-BE49-F238E27FC236}">
                <a16:creationId xmlns:a16="http://schemas.microsoft.com/office/drawing/2014/main" id="{7F6C150B-2C20-6274-4E30-3A96B99FA2D8}"/>
              </a:ext>
            </a:extLst>
          </p:cNvPr>
          <p:cNvSpPr>
            <a:spLocks noGrp="1"/>
          </p:cNvSpPr>
          <p:nvPr>
            <p:ph sz="half" idx="13"/>
          </p:nvPr>
        </p:nvSpPr>
        <p:spPr>
          <a:xfrm>
            <a:off x="6362203"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ACAEA33-E337-B75C-3867-698826730A7C}"/>
              </a:ext>
            </a:extLst>
          </p:cNvPr>
          <p:cNvSpPr>
            <a:spLocks noGrp="1"/>
          </p:cNvSpPr>
          <p:nvPr>
            <p:ph sz="half" idx="14" hasCustomPrompt="1"/>
          </p:nvPr>
        </p:nvSpPr>
        <p:spPr>
          <a:xfrm>
            <a:off x="9060799" y="1774322"/>
            <a:ext cx="1974716" cy="1971339"/>
          </a:xfrm>
        </p:spPr>
        <p:txBody>
          <a:bodyPr/>
          <a:lstStyle/>
          <a:p>
            <a:pPr lvl="0"/>
            <a:r>
              <a:rPr lang="en-US" dirty="0"/>
              <a:t>Photo</a:t>
            </a:r>
          </a:p>
        </p:txBody>
      </p:sp>
      <p:sp>
        <p:nvSpPr>
          <p:cNvPr id="14" name="Content Placeholder 3">
            <a:extLst>
              <a:ext uri="{FF2B5EF4-FFF2-40B4-BE49-F238E27FC236}">
                <a16:creationId xmlns:a16="http://schemas.microsoft.com/office/drawing/2014/main" id="{871C7260-A0C4-E490-06FB-B0CF993D970D}"/>
              </a:ext>
            </a:extLst>
          </p:cNvPr>
          <p:cNvSpPr>
            <a:spLocks noGrp="1"/>
          </p:cNvSpPr>
          <p:nvPr>
            <p:ph sz="half" idx="15"/>
          </p:nvPr>
        </p:nvSpPr>
        <p:spPr>
          <a:xfrm>
            <a:off x="9060798" y="4049171"/>
            <a:ext cx="1974717" cy="197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Virginia Cooperative Extension Logo">
            <a:extLst>
              <a:ext uri="{FF2B5EF4-FFF2-40B4-BE49-F238E27FC236}">
                <a16:creationId xmlns:a16="http://schemas.microsoft.com/office/drawing/2014/main" id="{93E83FE4-78FF-2ED9-1DC0-9E7B038B7A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3801632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7"/>
            <a:ext cx="8065008" cy="2514600"/>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69680" y="3848218"/>
            <a:ext cx="2517139" cy="2514600"/>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sp>
        <p:nvSpPr>
          <p:cNvPr id="17" name="Content Placeholder 2">
            <a:extLst>
              <a:ext uri="{FF2B5EF4-FFF2-40B4-BE49-F238E27FC236}">
                <a16:creationId xmlns:a16="http://schemas.microsoft.com/office/drawing/2014/main" id="{36C8E2CC-F7FF-BE9F-E803-15A179CD9064}"/>
              </a:ext>
            </a:extLst>
          </p:cNvPr>
          <p:cNvSpPr>
            <a:spLocks noGrp="1"/>
          </p:cNvSpPr>
          <p:nvPr>
            <p:ph sz="half" idx="15" hasCustomPrompt="1"/>
          </p:nvPr>
        </p:nvSpPr>
        <p:spPr>
          <a:xfrm>
            <a:off x="804672" y="3841660"/>
            <a:ext cx="4032504" cy="2514600"/>
          </a:xfrm>
        </p:spPr>
        <p:txBody>
          <a:bodyPr/>
          <a:lstStyle/>
          <a:p>
            <a:pPr lvl="0"/>
            <a:r>
              <a:rPr lang="en-US" dirty="0"/>
              <a:t>Add Photo Here</a:t>
            </a:r>
          </a:p>
        </p:txBody>
      </p:sp>
      <p:sp>
        <p:nvSpPr>
          <p:cNvPr id="23" name="Content Placeholder 2">
            <a:extLst>
              <a:ext uri="{FF2B5EF4-FFF2-40B4-BE49-F238E27FC236}">
                <a16:creationId xmlns:a16="http://schemas.microsoft.com/office/drawing/2014/main" id="{437B617F-1EEF-74ED-19A8-93ED88DAED63}"/>
              </a:ext>
            </a:extLst>
          </p:cNvPr>
          <p:cNvSpPr>
            <a:spLocks noGrp="1"/>
          </p:cNvSpPr>
          <p:nvPr>
            <p:ph sz="half" idx="16" hasCustomPrompt="1"/>
          </p:nvPr>
        </p:nvSpPr>
        <p:spPr>
          <a:xfrm>
            <a:off x="4837176" y="3841660"/>
            <a:ext cx="4032504" cy="2514600"/>
          </a:xfrm>
        </p:spPr>
        <p:txBody>
          <a:bodyPr/>
          <a:lstStyle/>
          <a:p>
            <a:pPr lvl="0"/>
            <a:r>
              <a:rPr lang="en-US" dirty="0"/>
              <a:t>Add Photo Here</a:t>
            </a:r>
          </a:p>
        </p:txBody>
      </p:sp>
      <p:pic>
        <p:nvPicPr>
          <p:cNvPr id="12" name="Picture 11" descr="Virginia Cooperative Extension Logo">
            <a:extLst>
              <a:ext uri="{FF2B5EF4-FFF2-40B4-BE49-F238E27FC236}">
                <a16:creationId xmlns:a16="http://schemas.microsoft.com/office/drawing/2014/main" id="{A0837B72-4F74-3702-95BC-A44E636404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4259684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79" y="1316737"/>
            <a:ext cx="8065008" cy="2514600"/>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05179" y="3848218"/>
            <a:ext cx="2517139" cy="2514600"/>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sp>
        <p:nvSpPr>
          <p:cNvPr id="12" name="Content Placeholder 2">
            <a:extLst>
              <a:ext uri="{FF2B5EF4-FFF2-40B4-BE49-F238E27FC236}">
                <a16:creationId xmlns:a16="http://schemas.microsoft.com/office/drawing/2014/main" id="{5F970678-4C40-B82A-BBB4-E416B2654227}"/>
              </a:ext>
            </a:extLst>
          </p:cNvPr>
          <p:cNvSpPr>
            <a:spLocks noGrp="1"/>
          </p:cNvSpPr>
          <p:nvPr>
            <p:ph sz="half" idx="15" hasCustomPrompt="1"/>
          </p:nvPr>
        </p:nvSpPr>
        <p:spPr>
          <a:xfrm>
            <a:off x="3321811" y="3831337"/>
            <a:ext cx="8065008" cy="2514600"/>
          </a:xfrm>
        </p:spPr>
        <p:txBody>
          <a:bodyPr/>
          <a:lstStyle/>
          <a:p>
            <a:pPr lvl="0"/>
            <a:r>
              <a:rPr lang="en-US" dirty="0"/>
              <a:t>Add Photo Here</a:t>
            </a:r>
          </a:p>
        </p:txBody>
      </p:sp>
      <p:pic>
        <p:nvPicPr>
          <p:cNvPr id="9" name="Picture 8" descr="Virginia Cooperative Extension Logo">
            <a:extLst>
              <a:ext uri="{FF2B5EF4-FFF2-40B4-BE49-F238E27FC236}">
                <a16:creationId xmlns:a16="http://schemas.microsoft.com/office/drawing/2014/main" id="{818C573A-20A6-C7A3-7D09-9390F30636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1738747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l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8065008" cy="5046081"/>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72222" y="3848218"/>
            <a:ext cx="2514597" cy="2512061"/>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pic>
        <p:nvPicPr>
          <p:cNvPr id="8" name="Picture 7" descr="Virginia Cooperative Extension Logo">
            <a:extLst>
              <a:ext uri="{FF2B5EF4-FFF2-40B4-BE49-F238E27FC236}">
                <a16:creationId xmlns:a16="http://schemas.microsoft.com/office/drawing/2014/main" id="{83FBB657-85FE-3AD4-4A31-BB6D120528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63941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r VCE Log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D7F4-424C-710E-6D66-9FC5233C10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732419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l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8065008" cy="5046081"/>
          </a:xfrm>
        </p:spPr>
        <p:txBody>
          <a:bodyPr/>
          <a:lstStyle/>
          <a:p>
            <a:pPr lvl="0"/>
            <a:r>
              <a:rPr lang="en-US" dirty="0"/>
              <a:t>Add Photo Here</a:t>
            </a:r>
          </a:p>
        </p:txBody>
      </p:sp>
      <p:sp>
        <p:nvSpPr>
          <p:cNvPr id="14" name="Content Placeholder 3">
            <a:extLst>
              <a:ext uri="{FF2B5EF4-FFF2-40B4-BE49-F238E27FC236}">
                <a16:creationId xmlns:a16="http://schemas.microsoft.com/office/drawing/2014/main" id="{D46BEEC9-100F-C5E3-EB78-30F4D4B8333D}"/>
              </a:ext>
            </a:extLst>
          </p:cNvPr>
          <p:cNvSpPr>
            <a:spLocks noGrp="1"/>
          </p:cNvSpPr>
          <p:nvPr>
            <p:ph sz="half" idx="13" hasCustomPrompt="1"/>
          </p:nvPr>
        </p:nvSpPr>
        <p:spPr>
          <a:xfrm>
            <a:off x="8872222" y="3848218"/>
            <a:ext cx="2514597" cy="2512061"/>
          </a:xfrm>
        </p:spPr>
        <p:txBody>
          <a:bodyPr/>
          <a:lstStyle/>
          <a:p>
            <a:pPr lvl="0"/>
            <a:r>
              <a:rPr lang="en-US" dirty="0"/>
              <a:t>Add Photo Here</a:t>
            </a:r>
          </a:p>
        </p:txBody>
      </p:sp>
      <p:sp>
        <p:nvSpPr>
          <p:cNvPr id="16" name="Content Placeholder 3">
            <a:extLst>
              <a:ext uri="{FF2B5EF4-FFF2-40B4-BE49-F238E27FC236}">
                <a16:creationId xmlns:a16="http://schemas.microsoft.com/office/drawing/2014/main" id="{D4A23678-50EC-85E6-2C0C-12AF7A222EA1}"/>
              </a:ext>
            </a:extLst>
          </p:cNvPr>
          <p:cNvSpPr>
            <a:spLocks noGrp="1"/>
          </p:cNvSpPr>
          <p:nvPr>
            <p:ph sz="half" idx="14" hasCustomPrompt="1"/>
          </p:nvPr>
        </p:nvSpPr>
        <p:spPr>
          <a:xfrm>
            <a:off x="8869680" y="1316737"/>
            <a:ext cx="2517139" cy="2514600"/>
          </a:xfrm>
        </p:spPr>
        <p:txBody>
          <a:bodyPr/>
          <a:lstStyle/>
          <a:p>
            <a:pPr lvl="0"/>
            <a:r>
              <a:rPr lang="en-US" dirty="0"/>
              <a:t>Add Photo Here</a:t>
            </a:r>
          </a:p>
        </p:txBody>
      </p:sp>
      <p:pic>
        <p:nvPicPr>
          <p:cNvPr id="7" name="Picture 6" descr="Virginia Cooperative Extension Logo">
            <a:extLst>
              <a:ext uri="{FF2B5EF4-FFF2-40B4-BE49-F238E27FC236}">
                <a16:creationId xmlns:a16="http://schemas.microsoft.com/office/drawing/2014/main" id="{0A75B18F-D33B-00C8-0EC4-F58C8CE0A3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1982040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hotos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hasCustomPrompt="1"/>
          </p:nvPr>
        </p:nvSpPr>
        <p:spPr>
          <a:xfrm>
            <a:off x="805180" y="1316736"/>
            <a:ext cx="5290820" cy="5046081"/>
          </a:xfrm>
        </p:spPr>
        <p:txBody>
          <a:bodyPr/>
          <a:lstStyle/>
          <a:p>
            <a:pPr lvl="0"/>
            <a:r>
              <a:rPr lang="en-US" dirty="0"/>
              <a:t>Add Photo Here</a:t>
            </a:r>
          </a:p>
        </p:txBody>
      </p:sp>
      <p:sp>
        <p:nvSpPr>
          <p:cNvPr id="7" name="Content Placeholder 2">
            <a:extLst>
              <a:ext uri="{FF2B5EF4-FFF2-40B4-BE49-F238E27FC236}">
                <a16:creationId xmlns:a16="http://schemas.microsoft.com/office/drawing/2014/main" id="{1F0E55D2-16EA-B39C-DE11-662524949E79}"/>
              </a:ext>
            </a:extLst>
          </p:cNvPr>
          <p:cNvSpPr>
            <a:spLocks noGrp="1"/>
          </p:cNvSpPr>
          <p:nvPr>
            <p:ph sz="half" idx="10" hasCustomPrompt="1"/>
          </p:nvPr>
        </p:nvSpPr>
        <p:spPr>
          <a:xfrm>
            <a:off x="6119302" y="1316736"/>
            <a:ext cx="5290820" cy="5046081"/>
          </a:xfrm>
        </p:spPr>
        <p:txBody>
          <a:bodyPr/>
          <a:lstStyle/>
          <a:p>
            <a:pPr lvl="0"/>
            <a:r>
              <a:rPr lang="en-US" dirty="0"/>
              <a:t>Add Photo Here</a:t>
            </a:r>
          </a:p>
        </p:txBody>
      </p:sp>
      <p:pic>
        <p:nvPicPr>
          <p:cNvPr id="6" name="Picture 5" descr="Virginia Cooperative Extension Logo">
            <a:extLst>
              <a:ext uri="{FF2B5EF4-FFF2-40B4-BE49-F238E27FC236}">
                <a16:creationId xmlns:a16="http://schemas.microsoft.com/office/drawing/2014/main" id="{CDB03E0D-0EEB-727F-7433-5F05C22888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615438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hoto Split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D7DF09-BDC6-74A2-0975-87C9010A5909}"/>
              </a:ext>
            </a:extLst>
          </p:cNvPr>
          <p:cNvSpPr/>
          <p:nvPr userDrawn="1"/>
        </p:nvSpPr>
        <p:spPr>
          <a:xfrm>
            <a:off x="0" y="0"/>
            <a:ext cx="6096000" cy="68580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E55D2-16EA-B39C-DE11-662524949E79}"/>
              </a:ext>
            </a:extLst>
          </p:cNvPr>
          <p:cNvSpPr>
            <a:spLocks noGrp="1"/>
          </p:cNvSpPr>
          <p:nvPr>
            <p:ph sz="half" idx="10" hasCustomPrompt="1"/>
          </p:nvPr>
        </p:nvSpPr>
        <p:spPr>
          <a:xfrm>
            <a:off x="6679963" y="731802"/>
            <a:ext cx="4657459" cy="5394395"/>
          </a:xfrm>
        </p:spPr>
        <p:txBody>
          <a:bodyPr/>
          <a:lstStyle/>
          <a:p>
            <a:pPr lvl="0"/>
            <a:r>
              <a:rPr lang="en-US" dirty="0"/>
              <a:t>Add Photo Here</a:t>
            </a:r>
          </a:p>
        </p:txBody>
      </p:sp>
      <p:sp>
        <p:nvSpPr>
          <p:cNvPr id="6" name="Content Placeholder 2">
            <a:extLst>
              <a:ext uri="{FF2B5EF4-FFF2-40B4-BE49-F238E27FC236}">
                <a16:creationId xmlns:a16="http://schemas.microsoft.com/office/drawing/2014/main" id="{3DFD5AA1-3158-DF46-2F33-F6A6482C4635}"/>
              </a:ext>
            </a:extLst>
          </p:cNvPr>
          <p:cNvSpPr>
            <a:spLocks noGrp="1"/>
          </p:cNvSpPr>
          <p:nvPr>
            <p:ph sz="half" idx="11" hasCustomPrompt="1"/>
          </p:nvPr>
        </p:nvSpPr>
        <p:spPr>
          <a:xfrm>
            <a:off x="854578" y="731802"/>
            <a:ext cx="4657459" cy="5394395"/>
          </a:xfrm>
        </p:spPr>
        <p:txBody>
          <a:bodyPr/>
          <a:lstStyle/>
          <a:p>
            <a:pPr lvl="0"/>
            <a:r>
              <a:rPr lang="en-US" dirty="0"/>
              <a:t>Add Photo Here</a:t>
            </a:r>
          </a:p>
        </p:txBody>
      </p:sp>
    </p:spTree>
    <p:extLst>
      <p:ext uri="{BB962C8B-B14F-4D97-AF65-F5344CB8AC3E}">
        <p14:creationId xmlns:p14="http://schemas.microsoft.com/office/powerpoint/2010/main" val="4213534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Photo or Video">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DFD5AA1-3158-DF46-2F33-F6A6482C4635}"/>
              </a:ext>
            </a:extLst>
          </p:cNvPr>
          <p:cNvSpPr>
            <a:spLocks noGrp="1" noChangeAspect="1"/>
          </p:cNvSpPr>
          <p:nvPr>
            <p:ph sz="half" idx="11" hasCustomPrompt="1"/>
          </p:nvPr>
        </p:nvSpPr>
        <p:spPr>
          <a:xfrm>
            <a:off x="821108" y="461873"/>
            <a:ext cx="10549783" cy="5934253"/>
          </a:xfrm>
        </p:spPr>
        <p:txBody>
          <a:bodyPr/>
          <a:lstStyle/>
          <a:p>
            <a:pPr lvl="0"/>
            <a:r>
              <a:rPr lang="en-US" dirty="0"/>
              <a:t>Add Photo or Video Here</a:t>
            </a:r>
          </a:p>
        </p:txBody>
      </p:sp>
    </p:spTree>
    <p:extLst>
      <p:ext uri="{BB962C8B-B14F-4D97-AF65-F5344CB8AC3E}">
        <p14:creationId xmlns:p14="http://schemas.microsoft.com/office/powerpoint/2010/main" val="2158481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with Swoos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49866-5C73-7C59-0A5E-6B5819D15CD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 with swoosh</a:t>
            </a:r>
          </a:p>
        </p:txBody>
      </p:sp>
      <p:sp>
        <p:nvSpPr>
          <p:cNvPr id="8" name="Chart Placeholder 7">
            <a:extLst>
              <a:ext uri="{FF2B5EF4-FFF2-40B4-BE49-F238E27FC236}">
                <a16:creationId xmlns:a16="http://schemas.microsoft.com/office/drawing/2014/main" id="{D0B1772D-DB90-9361-B2AD-2230615A4DF2}"/>
              </a:ext>
            </a:extLst>
          </p:cNvPr>
          <p:cNvSpPr>
            <a:spLocks noGrp="1"/>
          </p:cNvSpPr>
          <p:nvPr>
            <p:ph type="chart" sz="quarter" idx="10"/>
          </p:nvPr>
        </p:nvSpPr>
        <p:spPr>
          <a:xfrm>
            <a:off x="838200" y="1987550"/>
            <a:ext cx="6569765" cy="4532313"/>
          </a:xfrm>
        </p:spPr>
        <p:txBody>
          <a:bodyPr/>
          <a:lstStyle/>
          <a:p>
            <a:endParaRPr lang="en-US"/>
          </a:p>
        </p:txBody>
      </p:sp>
      <p:pic>
        <p:nvPicPr>
          <p:cNvPr id="6" name="Picture 5" descr="Virginia Cooperative Extension Logo">
            <a:extLst>
              <a:ext uri="{FF2B5EF4-FFF2-40B4-BE49-F238E27FC236}">
                <a16:creationId xmlns:a16="http://schemas.microsoft.com/office/drawing/2014/main" id="{359B4F14-1DAF-AB4B-424D-6157C48F76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1262683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Graph</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8724900" cy="4333875"/>
          </a:xfrm>
        </p:spPr>
        <p:txBody>
          <a:bodyPr/>
          <a:lstStyle/>
          <a:p>
            <a:endParaRPr lang="en-US"/>
          </a:p>
        </p:txBody>
      </p:sp>
      <p:pic>
        <p:nvPicPr>
          <p:cNvPr id="5" name="Picture 4" descr="Virginia Cooperative Extension Logo">
            <a:extLst>
              <a:ext uri="{FF2B5EF4-FFF2-40B4-BE49-F238E27FC236}">
                <a16:creationId xmlns:a16="http://schemas.microsoft.com/office/drawing/2014/main" id="{5F558214-675E-1845-C128-A7D9DBC5BA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823258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257799" cy="1325563"/>
          </a:xfrm>
        </p:spPr>
        <p:txBody>
          <a:bodyPr/>
          <a:lstStyle/>
          <a:p>
            <a:r>
              <a:rPr lang="en-US" dirty="0"/>
              <a:t>Graph</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5257800" cy="4333875"/>
          </a:xfrm>
        </p:spPr>
        <p:txBody>
          <a:bodyPr/>
          <a:lstStyle/>
          <a:p>
            <a:endParaRPr lang="en-US"/>
          </a:p>
        </p:txBody>
      </p:sp>
      <p:sp>
        <p:nvSpPr>
          <p:cNvPr id="5" name="Picture Placeholder 4">
            <a:extLst>
              <a:ext uri="{FF2B5EF4-FFF2-40B4-BE49-F238E27FC236}">
                <a16:creationId xmlns:a16="http://schemas.microsoft.com/office/drawing/2014/main" id="{A89112A7-9874-B391-F462-C78742DDD4CB}"/>
              </a:ext>
            </a:extLst>
          </p:cNvPr>
          <p:cNvSpPr>
            <a:spLocks noGrp="1"/>
          </p:cNvSpPr>
          <p:nvPr>
            <p:ph type="pic" sz="quarter" idx="11"/>
          </p:nvPr>
        </p:nvSpPr>
        <p:spPr>
          <a:xfrm>
            <a:off x="6096000" y="0"/>
            <a:ext cx="6096000" cy="6858000"/>
          </a:xfrm>
        </p:spPr>
        <p:txBody>
          <a:bodyPr/>
          <a:lstStyle/>
          <a:p>
            <a:endParaRPr lang="en-US"/>
          </a:p>
        </p:txBody>
      </p:sp>
    </p:spTree>
    <p:extLst>
      <p:ext uri="{BB962C8B-B14F-4D97-AF65-F5344CB8AC3E}">
        <p14:creationId xmlns:p14="http://schemas.microsoft.com/office/powerpoint/2010/main" val="452493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Grap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Two Graphs</a:t>
            </a:r>
          </a:p>
        </p:txBody>
      </p:sp>
      <p:sp>
        <p:nvSpPr>
          <p:cNvPr id="4" name="Chart Placeholder 3">
            <a:extLst>
              <a:ext uri="{FF2B5EF4-FFF2-40B4-BE49-F238E27FC236}">
                <a16:creationId xmlns:a16="http://schemas.microsoft.com/office/drawing/2014/main" id="{B45A75AC-95C2-C239-FB2F-70B99C7F2BAE}"/>
              </a:ext>
            </a:extLst>
          </p:cNvPr>
          <p:cNvSpPr>
            <a:spLocks noGrp="1"/>
          </p:cNvSpPr>
          <p:nvPr>
            <p:ph type="chart" sz="quarter" idx="10"/>
          </p:nvPr>
        </p:nvSpPr>
        <p:spPr>
          <a:xfrm>
            <a:off x="838200" y="1960563"/>
            <a:ext cx="4383157" cy="4333875"/>
          </a:xfrm>
        </p:spPr>
        <p:txBody>
          <a:bodyPr/>
          <a:lstStyle/>
          <a:p>
            <a:endParaRPr lang="en-US"/>
          </a:p>
        </p:txBody>
      </p:sp>
      <p:sp>
        <p:nvSpPr>
          <p:cNvPr id="5" name="Chart Placeholder 3">
            <a:extLst>
              <a:ext uri="{FF2B5EF4-FFF2-40B4-BE49-F238E27FC236}">
                <a16:creationId xmlns:a16="http://schemas.microsoft.com/office/drawing/2014/main" id="{0826F986-E68A-DBAE-4EA5-C490F9890041}"/>
              </a:ext>
            </a:extLst>
          </p:cNvPr>
          <p:cNvSpPr>
            <a:spLocks noGrp="1"/>
          </p:cNvSpPr>
          <p:nvPr>
            <p:ph type="chart" sz="quarter" idx="11"/>
          </p:nvPr>
        </p:nvSpPr>
        <p:spPr>
          <a:xfrm>
            <a:off x="5489713" y="1960563"/>
            <a:ext cx="4383157" cy="4333875"/>
          </a:xfrm>
        </p:spPr>
        <p:txBody>
          <a:bodyPr/>
          <a:lstStyle/>
          <a:p>
            <a:endParaRPr lang="en-US"/>
          </a:p>
        </p:txBody>
      </p:sp>
      <p:pic>
        <p:nvPicPr>
          <p:cNvPr id="6" name="Picture 5" descr="Virginia Cooperative Extension Logo">
            <a:extLst>
              <a:ext uri="{FF2B5EF4-FFF2-40B4-BE49-F238E27FC236}">
                <a16:creationId xmlns:a16="http://schemas.microsoft.com/office/drawing/2014/main" id="{E98F4D08-143B-47B3-1405-F7945CFC0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3053795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D0551-707F-A932-D26A-56647A44C6C9}"/>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35E4964-3A8D-A6E0-7736-436B43B8A0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99154-BE8D-EF9D-1165-F9FCEE9C80A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5" name="Footer Placeholder 4">
            <a:extLst>
              <a:ext uri="{FF2B5EF4-FFF2-40B4-BE49-F238E27FC236}">
                <a16:creationId xmlns:a16="http://schemas.microsoft.com/office/drawing/2014/main" id="{A3A8A1AF-AC62-38E9-C399-88748A0D6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395C57-AB26-B661-DBD3-F1395A3154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952492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01A541-732F-F4AB-A3DF-552457D36D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F33C5C-7CD3-FB47-FA48-29B64FCE9D5C}"/>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6" name="Footer Placeholder 5">
            <a:extLst>
              <a:ext uri="{FF2B5EF4-FFF2-40B4-BE49-F238E27FC236}">
                <a16:creationId xmlns:a16="http://schemas.microsoft.com/office/drawing/2014/main" id="{70FE337F-A045-4AB0-EE54-7E3B1F596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CB293-EBBA-E83C-6DEB-D78EE909715B}"/>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52378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Asset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2BE0D55-1236-F4E3-E9DF-F6E4479C6FFC}"/>
              </a:ext>
            </a:extLst>
          </p:cNvPr>
          <p:cNvSpPr>
            <a:spLocks noGrp="1"/>
          </p:cNvSpPr>
          <p:nvPr>
            <p:ph sz="quarter" idx="10"/>
          </p:nvPr>
        </p:nvSpPr>
        <p:spPr>
          <a:xfrm>
            <a:off x="838200" y="1884363"/>
            <a:ext cx="3054350" cy="4672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02088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53D4-3694-49E9-55E7-5889BA36727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03E8ED9-0CF3-5856-3CCE-5AD6085212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607AC7-20A4-BE2B-6268-EB1C98096F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C194D3-D135-29A7-EAF6-0C73EF690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C1165-6992-83E3-4886-13D1FDB132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01BD28-78D1-7AC9-BF58-2FD7FE48445F}"/>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8" name="Footer Placeholder 7">
            <a:extLst>
              <a:ext uri="{FF2B5EF4-FFF2-40B4-BE49-F238E27FC236}">
                <a16:creationId xmlns:a16="http://schemas.microsoft.com/office/drawing/2014/main" id="{777B06DB-E4E0-7C4F-0E23-1F540C19DB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C0E80E-E0C2-2CFB-E994-B4F590C4E1E3}"/>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3489406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4665ABFF-B858-17C4-8282-81FBD0E9C04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4" name="Footer Placeholder 3">
            <a:extLst>
              <a:ext uri="{FF2B5EF4-FFF2-40B4-BE49-F238E27FC236}">
                <a16:creationId xmlns:a16="http://schemas.microsoft.com/office/drawing/2014/main" id="{B6854B9E-6C81-DD13-9800-698536CFCC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6E58F50-74CD-9CFC-9C37-1BEB5C9EC9C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978131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VCE Logo">
    <p:bg>
      <p:bgRef idx="1001">
        <a:schemeClr val="bg2"/>
      </p:bgRef>
    </p:bg>
    <p:spTree>
      <p:nvGrpSpPr>
        <p:cNvPr id="1" name=""/>
        <p:cNvGrpSpPr/>
        <p:nvPr/>
      </p:nvGrpSpPr>
      <p:grpSpPr>
        <a:xfrm>
          <a:off x="0" y="0"/>
          <a:ext cx="0" cy="0"/>
          <a:chOff x="0" y="0"/>
          <a:chExt cx="0" cy="0"/>
        </a:xfrm>
      </p:grpSpPr>
      <p:pic>
        <p:nvPicPr>
          <p:cNvPr id="6" name="Picture 5" descr="Virginia Cooperative Extension Logo">
            <a:extLst>
              <a:ext uri="{FF2B5EF4-FFF2-40B4-BE49-F238E27FC236}">
                <a16:creationId xmlns:a16="http://schemas.microsoft.com/office/drawing/2014/main" id="{7FDB9F7A-2582-6ECF-9A7F-07F86865051B}"/>
              </a:ext>
            </a:extLst>
          </p:cNvPr>
          <p:cNvPicPr>
            <a:picLocks noChangeAspect="1"/>
          </p:cNvPicPr>
          <p:nvPr userDrawn="1"/>
        </p:nvPicPr>
        <p:blipFill>
          <a:blip r:embed="rId2"/>
          <a:stretch>
            <a:fillRect/>
          </a:stretch>
        </p:blipFill>
        <p:spPr>
          <a:xfrm>
            <a:off x="2746513" y="1530958"/>
            <a:ext cx="6698974" cy="3796084"/>
          </a:xfrm>
          <a:prstGeom prst="rect">
            <a:avLst/>
          </a:prstGeom>
        </p:spPr>
      </p:pic>
    </p:spTree>
    <p:extLst>
      <p:ext uri="{BB962C8B-B14F-4D97-AF65-F5344CB8AC3E}">
        <p14:creationId xmlns:p14="http://schemas.microsoft.com/office/powerpoint/2010/main" val="1413823887"/>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VCE Logo">
    <p:spTree>
      <p:nvGrpSpPr>
        <p:cNvPr id="1" name=""/>
        <p:cNvGrpSpPr/>
        <p:nvPr/>
      </p:nvGrpSpPr>
      <p:grpSpPr>
        <a:xfrm>
          <a:off x="0" y="0"/>
          <a:ext cx="0" cy="0"/>
          <a:chOff x="0" y="0"/>
          <a:chExt cx="0" cy="0"/>
        </a:xfrm>
      </p:grpSpPr>
      <p:pic>
        <p:nvPicPr>
          <p:cNvPr id="6" name="Picture 5" descr="Virginia Cooperative Extension Logo">
            <a:extLst>
              <a:ext uri="{FF2B5EF4-FFF2-40B4-BE49-F238E27FC236}">
                <a16:creationId xmlns:a16="http://schemas.microsoft.com/office/drawing/2014/main" id="{7FDB9F7A-2582-6ECF-9A7F-07F86865051B}"/>
              </a:ext>
            </a:extLst>
          </p:cNvPr>
          <p:cNvPicPr>
            <a:picLocks noChangeAspect="1"/>
          </p:cNvPicPr>
          <p:nvPr userDrawn="1"/>
        </p:nvPicPr>
        <p:blipFill>
          <a:blip r:embed="rId2"/>
          <a:srcRect/>
          <a:stretch/>
        </p:blipFill>
        <p:spPr>
          <a:xfrm>
            <a:off x="2746514" y="1530958"/>
            <a:ext cx="6698971" cy="3796084"/>
          </a:xfrm>
          <a:prstGeom prst="rect">
            <a:avLst/>
          </a:prstGeom>
        </p:spPr>
      </p:pic>
    </p:spTree>
    <p:extLst>
      <p:ext uri="{BB962C8B-B14F-4D97-AF65-F5344CB8AC3E}">
        <p14:creationId xmlns:p14="http://schemas.microsoft.com/office/powerpoint/2010/main" val="537481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2C95-578D-D7A3-0487-852515D1404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88683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6DE0-DD60-DA5E-22E7-4F3860F2F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CEA8A-6AEB-58A1-DB97-3F2F9B36D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CA067-7C12-3F14-45D4-1018A035A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EBA208-1041-534B-C528-25C335D92401}"/>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6" name="Footer Placeholder 5">
            <a:extLst>
              <a:ext uri="{FF2B5EF4-FFF2-40B4-BE49-F238E27FC236}">
                <a16:creationId xmlns:a16="http://schemas.microsoft.com/office/drawing/2014/main" id="{1CFF7469-2393-5FAE-0A65-42A4CE26F7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70DC28-FCDD-40B6-0AAC-CD6CA973217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533476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9C1D-6333-FA34-CEF0-0582FA6A7B83}"/>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6583E62-A515-D1CF-E61D-753F6E64A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4E9647-FD62-C407-980F-961E523B5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67E4F-7A01-E434-507F-E6490A4C429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6" name="Footer Placeholder 5">
            <a:extLst>
              <a:ext uri="{FF2B5EF4-FFF2-40B4-BE49-F238E27FC236}">
                <a16:creationId xmlns:a16="http://schemas.microsoft.com/office/drawing/2014/main" id="{587BA249-EF67-C38E-B697-10E82B5652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8AE351-FD53-95BB-1DF2-4CDBD4F1E26E}"/>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632416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59F8-D9B9-0CFD-7D84-3EFA82032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3B198-4723-E2C6-1E62-132458D50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BA91-6CB8-9BFF-BF17-58834AC09FCA}"/>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5" name="Footer Placeholder 4">
            <a:extLst>
              <a:ext uri="{FF2B5EF4-FFF2-40B4-BE49-F238E27FC236}">
                <a16:creationId xmlns:a16="http://schemas.microsoft.com/office/drawing/2014/main" id="{346A1DCC-DBC8-7682-34E0-B1ECAD7F41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45E2F-F005-20B2-B3A3-BF82E4903D5D}"/>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1805176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4E533-185D-1E5F-3111-EB7FB484E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2C7A1-E699-61AE-FCFE-070D360FFE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AE040-D11B-4E4D-C281-E851AC093CA4}"/>
              </a:ext>
            </a:extLst>
          </p:cNvPr>
          <p:cNvSpPr>
            <a:spLocks noGrp="1"/>
          </p:cNvSpPr>
          <p:nvPr>
            <p:ph type="dt" sz="half" idx="10"/>
          </p:nvPr>
        </p:nvSpPr>
        <p:spPr>
          <a:xfrm>
            <a:off x="838200" y="6356350"/>
            <a:ext cx="2743200" cy="365125"/>
          </a:xfrm>
          <a:prstGeom prst="rect">
            <a:avLst/>
          </a:prstGeom>
        </p:spPr>
        <p:txBody>
          <a:bodyPr/>
          <a:lstStyle/>
          <a:p>
            <a:fld id="{1BB30813-E86D-0F42-BB7E-66615F4940A8}" type="datetimeFigureOut">
              <a:rPr lang="en-US" smtClean="0"/>
              <a:t>1/10/24</a:t>
            </a:fld>
            <a:endParaRPr lang="en-US"/>
          </a:p>
        </p:txBody>
      </p:sp>
      <p:sp>
        <p:nvSpPr>
          <p:cNvPr id="5" name="Footer Placeholder 4">
            <a:extLst>
              <a:ext uri="{FF2B5EF4-FFF2-40B4-BE49-F238E27FC236}">
                <a16:creationId xmlns:a16="http://schemas.microsoft.com/office/drawing/2014/main" id="{1E81878A-1CD3-E0E0-E54B-44CFA9B00A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C292D3-4CBB-BF18-2AEB-69884872B11C}"/>
              </a:ext>
            </a:extLst>
          </p:cNvPr>
          <p:cNvSpPr>
            <a:spLocks noGrp="1"/>
          </p:cNvSpPr>
          <p:nvPr>
            <p:ph type="sldNum" sz="quarter" idx="12"/>
          </p:nvPr>
        </p:nvSpPr>
        <p:spPr>
          <a:xfrm>
            <a:off x="8610600" y="6356350"/>
            <a:ext cx="2743200" cy="365125"/>
          </a:xfrm>
          <a:prstGeom prst="rect">
            <a:avLst/>
          </a:prstGeom>
        </p:spPr>
        <p:txBody>
          <a:bodyPr/>
          <a:lstStyle/>
          <a:p>
            <a:fld id="{1E852701-36BE-6E49-B175-F23B93E82E05}" type="slidenum">
              <a:rPr lang="en-US" smtClean="0"/>
              <a:t>‹#›</a:t>
            </a:fld>
            <a:endParaRPr lang="en-US"/>
          </a:p>
        </p:txBody>
      </p:sp>
    </p:spTree>
    <p:extLst>
      <p:ext uri="{BB962C8B-B14F-4D97-AF65-F5344CB8AC3E}">
        <p14:creationId xmlns:p14="http://schemas.microsoft.com/office/powerpoint/2010/main" val="2436183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5C0-3E54-9503-E70C-6BB0649A766C}"/>
              </a:ext>
            </a:extLst>
          </p:cNvPr>
          <p:cNvSpPr>
            <a:spLocks noGrp="1"/>
          </p:cNvSpPr>
          <p:nvPr>
            <p:ph type="ctrTitle"/>
          </p:nvPr>
        </p:nvSpPr>
        <p:spPr>
          <a:xfrm>
            <a:off x="1524000" y="1791835"/>
            <a:ext cx="9144000" cy="2387600"/>
          </a:xfrm>
        </p:spPr>
        <p:txBody>
          <a:bodyPr anchor="b"/>
          <a:lstStyle>
            <a:lvl1pPr algn="ctr">
              <a:defRPr sz="6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1804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ty background">
    <p:bg>
      <p:bgPr>
        <a:solidFill>
          <a:srgbClr val="FFFFFF"/>
        </a:solidFill>
        <a:effectLst/>
      </p:bgPr>
    </p:bg>
    <p:spTree>
      <p:nvGrpSpPr>
        <p:cNvPr id="1" name=""/>
        <p:cNvGrpSpPr/>
        <p:nvPr/>
      </p:nvGrpSpPr>
      <p:grpSpPr>
        <a:xfrm>
          <a:off x="0" y="0"/>
          <a:ext cx="0" cy="0"/>
          <a:chOff x="0" y="0"/>
          <a:chExt cx="0" cy="0"/>
        </a:xfrm>
      </p:grpSpPr>
      <p:sp>
        <p:nvSpPr>
          <p:cNvPr id="15" name="Picture Placeholder 5"/>
          <p:cNvSpPr>
            <a:spLocks noGrp="1"/>
          </p:cNvSpPr>
          <p:nvPr userDrawn="1"/>
        </p:nvSpPr>
        <p:spPr>
          <a:xfrm>
            <a:off x="-15607" y="-643262"/>
            <a:ext cx="12223214" cy="8144524"/>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endParaRPr lang="en-US"/>
          </a:p>
        </p:txBody>
      </p:sp>
    </p:spTree>
    <p:extLst>
      <p:ext uri="{BB962C8B-B14F-4D97-AF65-F5344CB8AC3E}">
        <p14:creationId xmlns:p14="http://schemas.microsoft.com/office/powerpoint/2010/main" val="429073427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with Text with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088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with Text and Photo and Swoosh">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721ECD-ED2D-10FC-DBEE-423B0D66914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7647940" y="2313940"/>
            <a:ext cx="4544059" cy="4544059"/>
          </a:xfrm>
          <a:prstGeom prst="rect">
            <a:avLst/>
          </a:prstGeom>
        </p:spPr>
      </p:pic>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72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3042EB27-5998-0040-44D1-642A242565B7}"/>
              </a:ext>
            </a:extLst>
          </p:cNvPr>
          <p:cNvSpPr>
            <a:spLocks noGrp="1" noChangeAspect="1"/>
          </p:cNvSpPr>
          <p:nvPr>
            <p:ph type="pic" sz="quarter" idx="18"/>
          </p:nvPr>
        </p:nvSpPr>
        <p:spPr>
          <a:xfrm>
            <a:off x="6266779" y="1915318"/>
            <a:ext cx="5052383" cy="4354779"/>
          </a:xfrm>
        </p:spPr>
        <p:txBody>
          <a:bodyPr/>
          <a:lstStyle/>
          <a:p>
            <a:r>
              <a:rPr lang="en-US"/>
              <a:t>Click icon to add picture</a:t>
            </a:r>
          </a:p>
        </p:txBody>
      </p:sp>
    </p:spTree>
    <p:extLst>
      <p:ext uri="{BB962C8B-B14F-4D97-AF65-F5344CB8AC3E}">
        <p14:creationId xmlns:p14="http://schemas.microsoft.com/office/powerpoint/2010/main" val="800594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875718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7363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with Larg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9B3ECD6-D726-60A7-FDF2-A76D41F558F8}"/>
              </a:ext>
            </a:extLst>
          </p:cNvPr>
          <p:cNvSpPr>
            <a:spLocks noGrp="1" noChangeAspect="1"/>
          </p:cNvSpPr>
          <p:nvPr>
            <p:ph type="pic" sz="quarter" idx="11"/>
          </p:nvPr>
        </p:nvSpPr>
        <p:spPr>
          <a:xfrm>
            <a:off x="6096000" y="0"/>
            <a:ext cx="6096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1" y="365125"/>
            <a:ext cx="5045764" cy="1325563"/>
          </a:xfrm>
        </p:spPr>
        <p:txBody>
          <a:bodyPr/>
          <a:lstStyle/>
          <a:p>
            <a:r>
              <a:rPr lang="en-US" dirty="0"/>
              <a:t>Text</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1" y="1915318"/>
            <a:ext cx="50648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5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with tex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1325563"/>
          </a:xfrm>
        </p:spPr>
        <p:txBody>
          <a:bodyPr/>
          <a:lstStyle/>
          <a:p>
            <a:r>
              <a:rPr lang="en-US" dirty="0"/>
              <a:t>Text with photos</a:t>
            </a:r>
          </a:p>
        </p:txBody>
      </p:sp>
      <p:sp>
        <p:nvSpPr>
          <p:cNvPr id="3" name="Content Placeholder 2">
            <a:extLst>
              <a:ext uri="{FF2B5EF4-FFF2-40B4-BE49-F238E27FC236}">
                <a16:creationId xmlns:a16="http://schemas.microsoft.com/office/drawing/2014/main" id="{F2D3DA85-CB02-16CD-3707-A2E2D3C75342}"/>
              </a:ext>
            </a:extLst>
          </p:cNvPr>
          <p:cNvSpPr>
            <a:spLocks noGrp="1"/>
          </p:cNvSpPr>
          <p:nvPr>
            <p:ph sz="half" idx="1"/>
          </p:nvPr>
        </p:nvSpPr>
        <p:spPr>
          <a:xfrm>
            <a:off x="805180" y="1915318"/>
            <a:ext cx="10548619"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a:extLst>
              <a:ext uri="{FF2B5EF4-FFF2-40B4-BE49-F238E27FC236}">
                <a16:creationId xmlns:a16="http://schemas.microsoft.com/office/drawing/2014/main" id="{7520834F-61A8-FDAE-611C-B1F752412818}"/>
              </a:ext>
            </a:extLst>
          </p:cNvPr>
          <p:cNvSpPr>
            <a:spLocks noGrp="1" noChangeAspect="1"/>
          </p:cNvSpPr>
          <p:nvPr>
            <p:ph type="pic" sz="quarter" idx="16"/>
          </p:nvPr>
        </p:nvSpPr>
        <p:spPr>
          <a:xfrm>
            <a:off x="838199" y="4231480"/>
            <a:ext cx="3355339" cy="2038617"/>
          </a:xfrm>
        </p:spPr>
        <p:txBody>
          <a:bodyPr/>
          <a:lstStyle/>
          <a:p>
            <a:r>
              <a:rPr lang="en-US"/>
              <a:t>Click icon to add picture</a:t>
            </a:r>
          </a:p>
        </p:txBody>
      </p:sp>
      <p:sp>
        <p:nvSpPr>
          <p:cNvPr id="12" name="Picture Placeholder 5">
            <a:extLst>
              <a:ext uri="{FF2B5EF4-FFF2-40B4-BE49-F238E27FC236}">
                <a16:creationId xmlns:a16="http://schemas.microsoft.com/office/drawing/2014/main" id="{E622C55B-DA1F-4BDB-B960-888381226188}"/>
              </a:ext>
            </a:extLst>
          </p:cNvPr>
          <p:cNvSpPr>
            <a:spLocks noGrp="1" noChangeAspect="1"/>
          </p:cNvSpPr>
          <p:nvPr>
            <p:ph type="pic" sz="quarter" idx="17"/>
          </p:nvPr>
        </p:nvSpPr>
        <p:spPr>
          <a:xfrm>
            <a:off x="4401819" y="4231480"/>
            <a:ext cx="3355339" cy="2038617"/>
          </a:xfrm>
        </p:spPr>
        <p:txBody>
          <a:bodyPr/>
          <a:lstStyle/>
          <a:p>
            <a:r>
              <a:rPr lang="en-US"/>
              <a:t>Click icon to add picture</a:t>
            </a:r>
          </a:p>
        </p:txBody>
      </p:sp>
      <p:sp>
        <p:nvSpPr>
          <p:cNvPr id="13" name="Picture Placeholder 5">
            <a:extLst>
              <a:ext uri="{FF2B5EF4-FFF2-40B4-BE49-F238E27FC236}">
                <a16:creationId xmlns:a16="http://schemas.microsoft.com/office/drawing/2014/main" id="{4F113DE5-536F-1BFC-1247-24BFC9FC7C2A}"/>
              </a:ext>
            </a:extLst>
          </p:cNvPr>
          <p:cNvSpPr>
            <a:spLocks noGrp="1" noChangeAspect="1"/>
          </p:cNvSpPr>
          <p:nvPr>
            <p:ph type="pic" sz="quarter" idx="18"/>
          </p:nvPr>
        </p:nvSpPr>
        <p:spPr>
          <a:xfrm>
            <a:off x="7963823" y="4231480"/>
            <a:ext cx="3355339" cy="2038617"/>
          </a:xfrm>
        </p:spPr>
        <p:txBody>
          <a:bodyPr/>
          <a:lstStyle/>
          <a:p>
            <a:r>
              <a:rPr lang="en-US"/>
              <a:t>Click icon to add picture</a:t>
            </a:r>
          </a:p>
        </p:txBody>
      </p:sp>
    </p:spTree>
    <p:extLst>
      <p:ext uri="{BB962C8B-B14F-4D97-AF65-F5344CB8AC3E}">
        <p14:creationId xmlns:p14="http://schemas.microsoft.com/office/powerpoint/2010/main" val="3513029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Coll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5" name="Picture Placeholder 4">
            <a:extLst>
              <a:ext uri="{FF2B5EF4-FFF2-40B4-BE49-F238E27FC236}">
                <a16:creationId xmlns:a16="http://schemas.microsoft.com/office/drawing/2014/main" id="{5849604B-F32F-F017-2636-6423729488FF}"/>
              </a:ext>
            </a:extLst>
          </p:cNvPr>
          <p:cNvSpPr>
            <a:spLocks noGrp="1" noChangeAspect="1"/>
          </p:cNvSpPr>
          <p:nvPr>
            <p:ph type="pic" sz="quarter" idx="17"/>
          </p:nvPr>
        </p:nvSpPr>
        <p:spPr>
          <a:xfrm>
            <a:off x="8869362" y="1333618"/>
            <a:ext cx="2517775" cy="2514600"/>
          </a:xfrm>
        </p:spPr>
        <p:txBody>
          <a:bodyPr/>
          <a:lstStyle/>
          <a:p>
            <a:r>
              <a:rPr lang="en-US"/>
              <a:t>Click icon to add picture</a:t>
            </a:r>
          </a:p>
        </p:txBody>
      </p:sp>
      <p:sp>
        <p:nvSpPr>
          <p:cNvPr id="7" name="Picture Placeholder 6">
            <a:extLst>
              <a:ext uri="{FF2B5EF4-FFF2-40B4-BE49-F238E27FC236}">
                <a16:creationId xmlns:a16="http://schemas.microsoft.com/office/drawing/2014/main" id="{04F8D5FF-F648-542F-7C54-0A4713C7866A}"/>
              </a:ext>
            </a:extLst>
          </p:cNvPr>
          <p:cNvSpPr>
            <a:spLocks noGrp="1" noChangeAspect="1"/>
          </p:cNvSpPr>
          <p:nvPr>
            <p:ph type="pic" sz="quarter" idx="18"/>
          </p:nvPr>
        </p:nvSpPr>
        <p:spPr>
          <a:xfrm>
            <a:off x="804543" y="1327060"/>
            <a:ext cx="8064500" cy="2514600"/>
          </a:xfrm>
        </p:spPr>
        <p:txBody>
          <a:bodyPr/>
          <a:lstStyle/>
          <a:p>
            <a:r>
              <a:rPr lang="en-US"/>
              <a:t>Click icon to add picture</a:t>
            </a:r>
          </a:p>
        </p:txBody>
      </p:sp>
      <p:sp>
        <p:nvSpPr>
          <p:cNvPr id="9" name="Picture Placeholder 8">
            <a:extLst>
              <a:ext uri="{FF2B5EF4-FFF2-40B4-BE49-F238E27FC236}">
                <a16:creationId xmlns:a16="http://schemas.microsoft.com/office/drawing/2014/main" id="{A2AD658D-273A-1529-975E-66EC7126D6CD}"/>
              </a:ext>
            </a:extLst>
          </p:cNvPr>
          <p:cNvSpPr>
            <a:spLocks noGrp="1" noChangeAspect="1"/>
          </p:cNvSpPr>
          <p:nvPr>
            <p:ph type="pic" sz="quarter" idx="19"/>
          </p:nvPr>
        </p:nvSpPr>
        <p:spPr>
          <a:xfrm>
            <a:off x="4837270" y="3854776"/>
            <a:ext cx="4032250" cy="2514600"/>
          </a:xfrm>
        </p:spPr>
        <p:txBody>
          <a:bodyPr/>
          <a:lstStyle/>
          <a:p>
            <a:r>
              <a:rPr lang="en-US"/>
              <a:t>Click icon to add picture</a:t>
            </a:r>
          </a:p>
        </p:txBody>
      </p:sp>
      <p:sp>
        <p:nvSpPr>
          <p:cNvPr id="18" name="Picture Placeholder 8">
            <a:extLst>
              <a:ext uri="{FF2B5EF4-FFF2-40B4-BE49-F238E27FC236}">
                <a16:creationId xmlns:a16="http://schemas.microsoft.com/office/drawing/2014/main" id="{892583DA-49C0-7E72-F77B-BABA64697C3A}"/>
              </a:ext>
            </a:extLst>
          </p:cNvPr>
          <p:cNvSpPr>
            <a:spLocks noGrp="1" noChangeAspect="1"/>
          </p:cNvSpPr>
          <p:nvPr>
            <p:ph type="pic" sz="quarter" idx="20"/>
          </p:nvPr>
        </p:nvSpPr>
        <p:spPr>
          <a:xfrm>
            <a:off x="791743" y="3854776"/>
            <a:ext cx="4032250" cy="2514600"/>
          </a:xfrm>
        </p:spPr>
        <p:txBody>
          <a:bodyPr/>
          <a:lstStyle/>
          <a:p>
            <a:r>
              <a:rPr lang="en-US"/>
              <a:t>Click icon to add picture</a:t>
            </a:r>
          </a:p>
        </p:txBody>
      </p:sp>
      <p:sp>
        <p:nvSpPr>
          <p:cNvPr id="19" name="Picture Placeholder 4">
            <a:extLst>
              <a:ext uri="{FF2B5EF4-FFF2-40B4-BE49-F238E27FC236}">
                <a16:creationId xmlns:a16="http://schemas.microsoft.com/office/drawing/2014/main" id="{369EC135-E0BF-B889-AF0D-816388E20B45}"/>
              </a:ext>
            </a:extLst>
          </p:cNvPr>
          <p:cNvSpPr>
            <a:spLocks noGrp="1" noChangeAspect="1"/>
          </p:cNvSpPr>
          <p:nvPr>
            <p:ph type="pic" sz="quarter" idx="21"/>
          </p:nvPr>
        </p:nvSpPr>
        <p:spPr>
          <a:xfrm>
            <a:off x="8869362" y="3869000"/>
            <a:ext cx="2517775" cy="2514600"/>
          </a:xfrm>
        </p:spPr>
        <p:txBody>
          <a:bodyPr/>
          <a:lstStyle/>
          <a:p>
            <a:r>
              <a:rPr lang="en-US"/>
              <a:t>Click icon to add picture</a:t>
            </a:r>
          </a:p>
        </p:txBody>
      </p:sp>
    </p:spTree>
    <p:extLst>
      <p:ext uri="{BB962C8B-B14F-4D97-AF65-F5344CB8AC3E}">
        <p14:creationId xmlns:p14="http://schemas.microsoft.com/office/powerpoint/2010/main" val="2090950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Coll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9" name="Picture Placeholder 4">
            <a:extLst>
              <a:ext uri="{FF2B5EF4-FFF2-40B4-BE49-F238E27FC236}">
                <a16:creationId xmlns:a16="http://schemas.microsoft.com/office/drawing/2014/main" id="{81255F27-ADDE-A881-725F-DEF92E24D281}"/>
              </a:ext>
            </a:extLst>
          </p:cNvPr>
          <p:cNvSpPr>
            <a:spLocks noGrp="1" noChangeAspect="1"/>
          </p:cNvSpPr>
          <p:nvPr>
            <p:ph type="pic" sz="quarter" idx="17"/>
          </p:nvPr>
        </p:nvSpPr>
        <p:spPr>
          <a:xfrm>
            <a:off x="8869362" y="1333618"/>
            <a:ext cx="2517775" cy="2514600"/>
          </a:xfrm>
        </p:spPr>
        <p:txBody>
          <a:bodyPr/>
          <a:lstStyle/>
          <a:p>
            <a:r>
              <a:rPr lang="en-US"/>
              <a:t>Click icon to add picture</a:t>
            </a:r>
            <a:endParaRPr lang="en-US" dirty="0"/>
          </a:p>
        </p:txBody>
      </p:sp>
      <p:sp>
        <p:nvSpPr>
          <p:cNvPr id="13" name="Picture Placeholder 6">
            <a:extLst>
              <a:ext uri="{FF2B5EF4-FFF2-40B4-BE49-F238E27FC236}">
                <a16:creationId xmlns:a16="http://schemas.microsoft.com/office/drawing/2014/main" id="{8A522507-227D-1D5B-759D-BEB4D1B4ABE6}"/>
              </a:ext>
            </a:extLst>
          </p:cNvPr>
          <p:cNvSpPr>
            <a:spLocks noGrp="1" noChangeAspect="1"/>
          </p:cNvSpPr>
          <p:nvPr>
            <p:ph type="pic" sz="quarter" idx="18"/>
          </p:nvPr>
        </p:nvSpPr>
        <p:spPr>
          <a:xfrm>
            <a:off x="804543" y="1327060"/>
            <a:ext cx="8064500" cy="2514600"/>
          </a:xfrm>
        </p:spPr>
        <p:txBody>
          <a:bodyPr/>
          <a:lstStyle/>
          <a:p>
            <a:r>
              <a:rPr lang="en-US"/>
              <a:t>Click icon to add picture</a:t>
            </a:r>
          </a:p>
        </p:txBody>
      </p:sp>
      <p:sp>
        <p:nvSpPr>
          <p:cNvPr id="15" name="Picture Placeholder 6">
            <a:extLst>
              <a:ext uri="{FF2B5EF4-FFF2-40B4-BE49-F238E27FC236}">
                <a16:creationId xmlns:a16="http://schemas.microsoft.com/office/drawing/2014/main" id="{1786C55C-FD0C-C501-C99D-D9A11F87D20A}"/>
              </a:ext>
            </a:extLst>
          </p:cNvPr>
          <p:cNvSpPr>
            <a:spLocks noGrp="1" noChangeAspect="1"/>
          </p:cNvSpPr>
          <p:nvPr>
            <p:ph type="pic" sz="quarter" idx="19"/>
          </p:nvPr>
        </p:nvSpPr>
        <p:spPr>
          <a:xfrm>
            <a:off x="3322318" y="3848218"/>
            <a:ext cx="8064500" cy="2514600"/>
          </a:xfrm>
        </p:spPr>
        <p:txBody>
          <a:bodyPr/>
          <a:lstStyle/>
          <a:p>
            <a:r>
              <a:rPr lang="en-US"/>
              <a:t>Click icon to add picture</a:t>
            </a:r>
          </a:p>
        </p:txBody>
      </p:sp>
      <p:sp>
        <p:nvSpPr>
          <p:cNvPr id="17" name="Picture Placeholder 4">
            <a:extLst>
              <a:ext uri="{FF2B5EF4-FFF2-40B4-BE49-F238E27FC236}">
                <a16:creationId xmlns:a16="http://schemas.microsoft.com/office/drawing/2014/main" id="{CD7C236D-797B-859A-840D-51F686950AB6}"/>
              </a:ext>
            </a:extLst>
          </p:cNvPr>
          <p:cNvSpPr>
            <a:spLocks noGrp="1" noChangeAspect="1"/>
          </p:cNvSpPr>
          <p:nvPr>
            <p:ph type="pic" sz="quarter" idx="20"/>
          </p:nvPr>
        </p:nvSpPr>
        <p:spPr>
          <a:xfrm>
            <a:off x="804543" y="3841660"/>
            <a:ext cx="2517775" cy="2514600"/>
          </a:xfrm>
        </p:spPr>
        <p:txBody>
          <a:bodyPr/>
          <a:lstStyle/>
          <a:p>
            <a:r>
              <a:rPr lang="en-US"/>
              <a:t>Click icon to add picture</a:t>
            </a:r>
            <a:endParaRPr lang="en-US" dirty="0"/>
          </a:p>
        </p:txBody>
      </p:sp>
    </p:spTree>
    <p:extLst>
      <p:ext uri="{BB962C8B-B14F-4D97-AF65-F5344CB8AC3E}">
        <p14:creationId xmlns:p14="http://schemas.microsoft.com/office/powerpoint/2010/main" val="3640022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oll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5" name="Picture Placeholder 4">
            <a:extLst>
              <a:ext uri="{FF2B5EF4-FFF2-40B4-BE49-F238E27FC236}">
                <a16:creationId xmlns:a16="http://schemas.microsoft.com/office/drawing/2014/main" id="{EAD74085-DF25-3CEF-7326-EE9A7109B989}"/>
              </a:ext>
            </a:extLst>
          </p:cNvPr>
          <p:cNvSpPr>
            <a:spLocks noGrp="1" noChangeAspect="1"/>
          </p:cNvSpPr>
          <p:nvPr>
            <p:ph type="pic" sz="quarter" idx="14"/>
          </p:nvPr>
        </p:nvSpPr>
        <p:spPr>
          <a:xfrm>
            <a:off x="8894161" y="1316736"/>
            <a:ext cx="2514600" cy="2514600"/>
          </a:xfrm>
        </p:spPr>
        <p:txBody>
          <a:bodyPr/>
          <a:lstStyle/>
          <a:p>
            <a:r>
              <a:rPr lang="en-US"/>
              <a:t>Click icon to add picture</a:t>
            </a:r>
          </a:p>
        </p:txBody>
      </p:sp>
      <p:sp>
        <p:nvSpPr>
          <p:cNvPr id="12" name="Picture Placeholder 4">
            <a:extLst>
              <a:ext uri="{FF2B5EF4-FFF2-40B4-BE49-F238E27FC236}">
                <a16:creationId xmlns:a16="http://schemas.microsoft.com/office/drawing/2014/main" id="{BE1F3809-DF08-913F-27DE-19674FF5E927}"/>
              </a:ext>
            </a:extLst>
          </p:cNvPr>
          <p:cNvSpPr>
            <a:spLocks noGrp="1" noChangeAspect="1"/>
          </p:cNvSpPr>
          <p:nvPr>
            <p:ph type="pic" sz="quarter" idx="17"/>
          </p:nvPr>
        </p:nvSpPr>
        <p:spPr>
          <a:xfrm>
            <a:off x="8894161" y="3831336"/>
            <a:ext cx="2517775" cy="2514600"/>
          </a:xfrm>
        </p:spPr>
        <p:txBody>
          <a:bodyPr/>
          <a:lstStyle/>
          <a:p>
            <a:r>
              <a:rPr lang="en-US"/>
              <a:t>Click icon to add picture</a:t>
            </a:r>
            <a:endParaRPr lang="en-US" dirty="0"/>
          </a:p>
        </p:txBody>
      </p:sp>
      <p:sp>
        <p:nvSpPr>
          <p:cNvPr id="7" name="Picture Placeholder 6">
            <a:extLst>
              <a:ext uri="{FF2B5EF4-FFF2-40B4-BE49-F238E27FC236}">
                <a16:creationId xmlns:a16="http://schemas.microsoft.com/office/drawing/2014/main" id="{50798B49-D3B3-ADD8-2597-A969F1DFFC7E}"/>
              </a:ext>
            </a:extLst>
          </p:cNvPr>
          <p:cNvSpPr>
            <a:spLocks noGrp="1" noChangeAspect="1"/>
          </p:cNvSpPr>
          <p:nvPr>
            <p:ph type="pic" sz="quarter" idx="18"/>
          </p:nvPr>
        </p:nvSpPr>
        <p:spPr>
          <a:xfrm>
            <a:off x="835122" y="1316736"/>
            <a:ext cx="8055864" cy="5047488"/>
          </a:xfrm>
        </p:spPr>
        <p:txBody>
          <a:bodyPr/>
          <a:lstStyle/>
          <a:p>
            <a:r>
              <a:rPr lang="en-US"/>
              <a:t>Click icon to add picture</a:t>
            </a:r>
          </a:p>
        </p:txBody>
      </p:sp>
    </p:spTree>
    <p:extLst>
      <p:ext uri="{BB962C8B-B14F-4D97-AF65-F5344CB8AC3E}">
        <p14:creationId xmlns:p14="http://schemas.microsoft.com/office/powerpoint/2010/main" val="1138212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oll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7" name="Picture Placeholder 4">
            <a:extLst>
              <a:ext uri="{FF2B5EF4-FFF2-40B4-BE49-F238E27FC236}">
                <a16:creationId xmlns:a16="http://schemas.microsoft.com/office/drawing/2014/main" id="{F387CCB6-14D4-8A8E-74D6-11B90D81DDFB}"/>
              </a:ext>
            </a:extLst>
          </p:cNvPr>
          <p:cNvSpPr>
            <a:spLocks noGrp="1" noChangeAspect="1"/>
          </p:cNvSpPr>
          <p:nvPr>
            <p:ph type="pic" sz="quarter" idx="14"/>
          </p:nvPr>
        </p:nvSpPr>
        <p:spPr>
          <a:xfrm>
            <a:off x="8894161" y="1316736"/>
            <a:ext cx="2514600" cy="2514600"/>
          </a:xfrm>
        </p:spPr>
        <p:txBody>
          <a:bodyPr/>
          <a:lstStyle/>
          <a:p>
            <a:r>
              <a:rPr lang="en-US"/>
              <a:t>Click icon to add picture</a:t>
            </a:r>
          </a:p>
        </p:txBody>
      </p:sp>
      <p:sp>
        <p:nvSpPr>
          <p:cNvPr id="8" name="Picture Placeholder 4">
            <a:extLst>
              <a:ext uri="{FF2B5EF4-FFF2-40B4-BE49-F238E27FC236}">
                <a16:creationId xmlns:a16="http://schemas.microsoft.com/office/drawing/2014/main" id="{063FF74E-8779-27E1-2D6C-593547957AAC}"/>
              </a:ext>
            </a:extLst>
          </p:cNvPr>
          <p:cNvSpPr>
            <a:spLocks noGrp="1" noChangeAspect="1"/>
          </p:cNvSpPr>
          <p:nvPr>
            <p:ph type="pic" sz="quarter" idx="17"/>
          </p:nvPr>
        </p:nvSpPr>
        <p:spPr>
          <a:xfrm>
            <a:off x="8894161" y="3831336"/>
            <a:ext cx="2517775" cy="2514600"/>
          </a:xfrm>
        </p:spPr>
        <p:txBody>
          <a:bodyPr/>
          <a:lstStyle/>
          <a:p>
            <a:r>
              <a:rPr lang="en-US"/>
              <a:t>Click icon to add picture</a:t>
            </a:r>
            <a:endParaRPr lang="en-US" dirty="0"/>
          </a:p>
        </p:txBody>
      </p:sp>
      <p:sp>
        <p:nvSpPr>
          <p:cNvPr id="9" name="Picture Placeholder 6">
            <a:extLst>
              <a:ext uri="{FF2B5EF4-FFF2-40B4-BE49-F238E27FC236}">
                <a16:creationId xmlns:a16="http://schemas.microsoft.com/office/drawing/2014/main" id="{39DD38DF-9CE9-2E2C-61B6-9627C5B2225F}"/>
              </a:ext>
            </a:extLst>
          </p:cNvPr>
          <p:cNvSpPr>
            <a:spLocks noGrp="1" noChangeAspect="1"/>
          </p:cNvSpPr>
          <p:nvPr>
            <p:ph type="pic" sz="quarter" idx="18"/>
          </p:nvPr>
        </p:nvSpPr>
        <p:spPr>
          <a:xfrm>
            <a:off x="835122" y="1316736"/>
            <a:ext cx="8055864" cy="5047488"/>
          </a:xfrm>
        </p:spPr>
        <p:txBody>
          <a:bodyPr/>
          <a:lstStyle/>
          <a:p>
            <a:r>
              <a:rPr lang="en-US"/>
              <a:t>Click icon to add picture</a:t>
            </a:r>
          </a:p>
        </p:txBody>
      </p:sp>
    </p:spTree>
    <p:extLst>
      <p:ext uri="{BB962C8B-B14F-4D97-AF65-F5344CB8AC3E}">
        <p14:creationId xmlns:p14="http://schemas.microsoft.com/office/powerpoint/2010/main" val="2793950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wo Photos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C91-5793-072A-F51A-6FD0B2AF3FD6}"/>
              </a:ext>
            </a:extLst>
          </p:cNvPr>
          <p:cNvSpPr>
            <a:spLocks noGrp="1"/>
          </p:cNvSpPr>
          <p:nvPr>
            <p:ph type="title" hasCustomPrompt="1"/>
          </p:nvPr>
        </p:nvSpPr>
        <p:spPr>
          <a:xfrm>
            <a:off x="838200" y="365125"/>
            <a:ext cx="8724167" cy="750443"/>
          </a:xfrm>
        </p:spPr>
        <p:txBody>
          <a:bodyPr/>
          <a:lstStyle/>
          <a:p>
            <a:r>
              <a:rPr lang="en-US" dirty="0"/>
              <a:t>Photo Collage</a:t>
            </a:r>
          </a:p>
        </p:txBody>
      </p:sp>
      <p:sp>
        <p:nvSpPr>
          <p:cNvPr id="5" name="Picture Placeholder 4">
            <a:extLst>
              <a:ext uri="{FF2B5EF4-FFF2-40B4-BE49-F238E27FC236}">
                <a16:creationId xmlns:a16="http://schemas.microsoft.com/office/drawing/2014/main" id="{BBA5EA71-2CF6-8D87-C7A3-B7F26BC704D3}"/>
              </a:ext>
            </a:extLst>
          </p:cNvPr>
          <p:cNvSpPr>
            <a:spLocks noGrp="1" noChangeAspect="1"/>
          </p:cNvSpPr>
          <p:nvPr>
            <p:ph type="pic" sz="quarter" idx="11"/>
          </p:nvPr>
        </p:nvSpPr>
        <p:spPr>
          <a:xfrm>
            <a:off x="838200" y="1316038"/>
            <a:ext cx="5281613" cy="5046662"/>
          </a:xfrm>
        </p:spPr>
        <p:txBody>
          <a:bodyPr/>
          <a:lstStyle/>
          <a:p>
            <a:r>
              <a:rPr lang="en-US"/>
              <a:t>Click icon to add picture</a:t>
            </a:r>
          </a:p>
        </p:txBody>
      </p:sp>
      <p:sp>
        <p:nvSpPr>
          <p:cNvPr id="8" name="Picture Placeholder 4">
            <a:extLst>
              <a:ext uri="{FF2B5EF4-FFF2-40B4-BE49-F238E27FC236}">
                <a16:creationId xmlns:a16="http://schemas.microsoft.com/office/drawing/2014/main" id="{DC06631A-FCC6-C702-4403-FFCAB980D823}"/>
              </a:ext>
            </a:extLst>
          </p:cNvPr>
          <p:cNvSpPr>
            <a:spLocks noGrp="1" noChangeAspect="1"/>
          </p:cNvSpPr>
          <p:nvPr>
            <p:ph type="pic" sz="quarter" idx="12"/>
          </p:nvPr>
        </p:nvSpPr>
        <p:spPr>
          <a:xfrm>
            <a:off x="6119813" y="1316038"/>
            <a:ext cx="5281613" cy="5046662"/>
          </a:xfrm>
        </p:spPr>
        <p:txBody>
          <a:bodyPr/>
          <a:lstStyle/>
          <a:p>
            <a:r>
              <a:rPr lang="en-US"/>
              <a:t>Click icon to add picture</a:t>
            </a:r>
          </a:p>
        </p:txBody>
      </p:sp>
    </p:spTree>
    <p:extLst>
      <p:ext uri="{BB962C8B-B14F-4D97-AF65-F5344CB8AC3E}">
        <p14:creationId xmlns:p14="http://schemas.microsoft.com/office/powerpoint/2010/main" val="390282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
            <a:extLst>
              <a:ext uri="{FF2B5EF4-FFF2-40B4-BE49-F238E27FC236}">
                <a16:creationId xmlns:a16="http://schemas.microsoft.com/office/drawing/2014/main" id="{E6209ECB-C54F-E0FE-8FF1-709F73BF356A}"/>
              </a:ext>
            </a:extLst>
          </p:cNvPr>
          <p:cNvSpPr>
            <a:spLocks noChangeArrowheads="1"/>
          </p:cNvSpPr>
          <p:nvPr userDrawn="1"/>
        </p:nvSpPr>
        <p:spPr bwMode="auto">
          <a:xfrm>
            <a:off x="-11575" y="1411268"/>
            <a:ext cx="4992907" cy="5456737"/>
          </a:xfrm>
          <a:custGeom>
            <a:avLst/>
            <a:gdLst>
              <a:gd name="T0" fmla="*/ 29 w 21000"/>
              <a:gd name="T1" fmla="*/ 0 h 21000"/>
              <a:gd name="T2" fmla="*/ 29 w 21000"/>
              <a:gd name="T3" fmla="*/ 0 h 21000"/>
              <a:gd name="T4" fmla="*/ 10500 w 21000"/>
              <a:gd name="T5" fmla="*/ 10500 h 21000"/>
              <a:gd name="T6" fmla="*/ 20999 w 21000"/>
              <a:gd name="T7" fmla="*/ 20999 h 21000"/>
              <a:gd name="T8" fmla="*/ 0 w 21000"/>
              <a:gd name="T9" fmla="*/ 20999 h 21000"/>
              <a:gd name="T10" fmla="*/ 0 w 21000"/>
              <a:gd name="T11" fmla="*/ 0 h 21000"/>
              <a:gd name="T12" fmla="*/ 29 w 21000"/>
              <a:gd name="T13" fmla="*/ 0 h 21000"/>
            </a:gdLst>
            <a:ahLst/>
            <a:cxnLst>
              <a:cxn ang="0">
                <a:pos x="T0" y="T1"/>
              </a:cxn>
              <a:cxn ang="0">
                <a:pos x="T2" y="T3"/>
              </a:cxn>
              <a:cxn ang="0">
                <a:pos x="T4" y="T5"/>
              </a:cxn>
              <a:cxn ang="0">
                <a:pos x="T6" y="T7"/>
              </a:cxn>
              <a:cxn ang="0">
                <a:pos x="T8" y="T9"/>
              </a:cxn>
              <a:cxn ang="0">
                <a:pos x="T10" y="T11"/>
              </a:cxn>
              <a:cxn ang="0">
                <a:pos x="T12" y="T13"/>
              </a:cxn>
            </a:cxnLst>
            <a:rect l="0" t="0" r="r" b="b"/>
            <a:pathLst>
              <a:path w="21000" h="21000">
                <a:moveTo>
                  <a:pt x="29" y="0"/>
                </a:moveTo>
                <a:lnTo>
                  <a:pt x="29" y="0"/>
                </a:lnTo>
                <a:cubicBezTo>
                  <a:pt x="29" y="4244"/>
                  <a:pt x="4579" y="7423"/>
                  <a:pt x="10500" y="10500"/>
                </a:cubicBezTo>
                <a:cubicBezTo>
                  <a:pt x="16420" y="13576"/>
                  <a:pt x="20999" y="17353"/>
                  <a:pt x="20999" y="20999"/>
                </a:cubicBezTo>
                <a:cubicBezTo>
                  <a:pt x="0" y="20999"/>
                  <a:pt x="0" y="20999"/>
                  <a:pt x="0" y="20999"/>
                </a:cubicBezTo>
                <a:cubicBezTo>
                  <a:pt x="0" y="0"/>
                  <a:pt x="0" y="0"/>
                  <a:pt x="0" y="0"/>
                </a:cubicBezTo>
                <a:lnTo>
                  <a:pt x="29" y="0"/>
                </a:lnTo>
              </a:path>
            </a:pathLst>
          </a:custGeom>
          <a:solidFill>
            <a:srgbClr val="FF9F2B"/>
          </a:solidFill>
          <a:ln>
            <a:noFill/>
          </a:ln>
          <a:effectLst/>
        </p:spPr>
        <p:txBody>
          <a:bodyPr wrap="none" anchor="ctr"/>
          <a:lstStyle/>
          <a:p>
            <a:endParaRPr lang="en-US"/>
          </a:p>
        </p:txBody>
      </p:sp>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flipH="1">
            <a:off x="7316134" y="-1360175"/>
            <a:ext cx="3515689" cy="6236044"/>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5227608" y="2722561"/>
            <a:ext cx="6964391" cy="2387600"/>
          </a:xfrm>
        </p:spPr>
        <p:txBody>
          <a:bodyPr anchor="b">
            <a:normAutofit/>
          </a:bodyPr>
          <a:lstStyle>
            <a:lvl1pPr algn="l">
              <a:defRPr sz="48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B8D58B4-FC72-62E3-B78C-E4364101F4E9}"/>
              </a:ext>
            </a:extLst>
          </p:cNvPr>
          <p:cNvSpPr>
            <a:spLocks noGrp="1"/>
          </p:cNvSpPr>
          <p:nvPr>
            <p:ph type="subTitle" idx="1"/>
          </p:nvPr>
        </p:nvSpPr>
        <p:spPr>
          <a:xfrm>
            <a:off x="5227608" y="5202236"/>
            <a:ext cx="6964391" cy="1655762"/>
          </a:xfr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25E92F1-5B9A-015C-65D2-24DC1514FF8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062" y="3352315"/>
            <a:ext cx="2981921" cy="3515691"/>
          </a:xfrm>
          <a:prstGeom prst="rect">
            <a:avLst/>
          </a:prstGeom>
        </p:spPr>
      </p:pic>
    </p:spTree>
    <p:extLst>
      <p:ext uri="{BB962C8B-B14F-4D97-AF65-F5344CB8AC3E}">
        <p14:creationId xmlns:p14="http://schemas.microsoft.com/office/powerpoint/2010/main" val="1164554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Large Photo or Video">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242AA89-8FFB-3A79-4964-DA6667D06553}"/>
              </a:ext>
            </a:extLst>
          </p:cNvPr>
          <p:cNvSpPr>
            <a:spLocks noGrp="1" noChangeAspect="1"/>
          </p:cNvSpPr>
          <p:nvPr>
            <p:ph type="pic" sz="quarter" idx="16"/>
          </p:nvPr>
        </p:nvSpPr>
        <p:spPr>
          <a:xfrm>
            <a:off x="821108" y="455499"/>
            <a:ext cx="10549783" cy="5940628"/>
          </a:xfrm>
        </p:spPr>
        <p:txBody>
          <a:bodyPr/>
          <a:lstStyle/>
          <a:p>
            <a:r>
              <a:rPr lang="en-US"/>
              <a:t>Click icon to add picture</a:t>
            </a:r>
          </a:p>
        </p:txBody>
      </p:sp>
    </p:spTree>
    <p:extLst>
      <p:ext uri="{BB962C8B-B14F-4D97-AF65-F5344CB8AC3E}">
        <p14:creationId xmlns:p14="http://schemas.microsoft.com/office/powerpoint/2010/main" val="11568508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Partners with Texture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19A79D-7798-D173-A5A8-7C3B5DF21570}"/>
              </a:ext>
              <a:ext uri="{C183D7F6-B498-43B3-948B-1728B52AA6E4}">
                <adec:decorative xmlns:adec="http://schemas.microsoft.com/office/drawing/2017/decorative" val="1"/>
              </a:ext>
            </a:extLst>
          </p:cNvPr>
          <p:cNvSpPr/>
          <p:nvPr userDrawn="1"/>
        </p:nvSpPr>
        <p:spPr>
          <a:xfrm>
            <a:off x="0" y="0"/>
            <a:ext cx="2027583"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1442910" y="3759200"/>
            <a:ext cx="4872037" cy="1325563"/>
          </a:xfrm>
        </p:spPr>
        <p:txBody>
          <a:bodyPr anchor="b">
            <a:noAutofit/>
          </a:bodyPr>
          <a:lstStyle>
            <a:lvl1pPr algn="ctr">
              <a:defRPr sz="7200" b="1" i="0">
                <a:solidFill>
                  <a:schemeClr val="bg1"/>
                </a:solidFill>
                <a:latin typeface="Arial Black" panose="020B0604020202020204" pitchFamily="34" charset="0"/>
                <a:cs typeface="Arial Black" panose="020B0604020202020204" pitchFamily="34" charset="0"/>
              </a:defRPr>
            </a:lvl1pPr>
          </a:lstStyle>
          <a:p>
            <a:r>
              <a:rPr lang="en-US" dirty="0"/>
              <a:t>Partners</a:t>
            </a:r>
          </a:p>
        </p:txBody>
      </p:sp>
    </p:spTree>
    <p:extLst>
      <p:ext uri="{BB962C8B-B14F-4D97-AF65-F5344CB8AC3E}">
        <p14:creationId xmlns:p14="http://schemas.microsoft.com/office/powerpoint/2010/main" val="201652498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7F859-8DE9-C8D3-6AAE-67FD9ED8336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flipH="1">
            <a:off x="7386156" y="-1290151"/>
            <a:ext cx="3515689" cy="6096000"/>
          </a:xfrm>
          <a:prstGeom prst="rect">
            <a:avLst/>
          </a:prstGeom>
        </p:spPr>
      </p:pic>
      <p:sp>
        <p:nvSpPr>
          <p:cNvPr id="2" name="Title 1">
            <a:extLst>
              <a:ext uri="{FF2B5EF4-FFF2-40B4-BE49-F238E27FC236}">
                <a16:creationId xmlns:a16="http://schemas.microsoft.com/office/drawing/2014/main" id="{A9140FF9-5000-3A5D-1D70-F672746FD5C7}"/>
              </a:ext>
            </a:extLst>
          </p:cNvPr>
          <p:cNvSpPr>
            <a:spLocks noGrp="1"/>
          </p:cNvSpPr>
          <p:nvPr>
            <p:ph type="ctrTitle"/>
          </p:nvPr>
        </p:nvSpPr>
        <p:spPr>
          <a:xfrm>
            <a:off x="2964858" y="2321893"/>
            <a:ext cx="6998050" cy="2387600"/>
          </a:xfrm>
        </p:spPr>
        <p:txBody>
          <a:bodyPr anchor="ctr">
            <a:normAutofit/>
          </a:bodyPr>
          <a:lstStyle>
            <a:lvl1pPr algn="l">
              <a:defRPr sz="4800" b="1" i="0">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10" name="Picture 9" descr="Virginia Cooperative Extension Logo">
            <a:extLst>
              <a:ext uri="{FF2B5EF4-FFF2-40B4-BE49-F238E27FC236}">
                <a16:creationId xmlns:a16="http://schemas.microsoft.com/office/drawing/2014/main" id="{BD946168-2094-AC65-800B-FC2DCDA4D0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7062" y="0"/>
            <a:ext cx="2629632" cy="1490125"/>
          </a:xfrm>
          <a:prstGeom prst="rect">
            <a:avLst/>
          </a:prstGeom>
        </p:spPr>
      </p:pic>
      <p:pic>
        <p:nvPicPr>
          <p:cNvPr id="12" name="Picture 11">
            <a:extLst>
              <a:ext uri="{FF2B5EF4-FFF2-40B4-BE49-F238E27FC236}">
                <a16:creationId xmlns:a16="http://schemas.microsoft.com/office/drawing/2014/main" id="{569F416E-2C05-167A-8614-D6DD149D59C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7063" y="1741556"/>
            <a:ext cx="5016354" cy="5126450"/>
          </a:xfrm>
          <a:prstGeom prst="rect">
            <a:avLst/>
          </a:prstGeom>
        </p:spPr>
      </p:pic>
      <p:pic>
        <p:nvPicPr>
          <p:cNvPr id="14" name="Picture 13">
            <a:extLst>
              <a:ext uri="{FF2B5EF4-FFF2-40B4-BE49-F238E27FC236}">
                <a16:creationId xmlns:a16="http://schemas.microsoft.com/office/drawing/2014/main" id="{E21FD5A9-DA23-8E77-F922-B7BD364A186C}"/>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7063" y="3700889"/>
            <a:ext cx="2981921" cy="3167117"/>
          </a:xfrm>
          <a:prstGeom prst="rect">
            <a:avLst/>
          </a:prstGeom>
        </p:spPr>
      </p:pic>
    </p:spTree>
    <p:extLst>
      <p:ext uri="{BB962C8B-B14F-4D97-AF65-F5344CB8AC3E}">
        <p14:creationId xmlns:p14="http://schemas.microsoft.com/office/powerpoint/2010/main" val="369040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1747119" y="4653923"/>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1747119" y="399433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1747119" y="335755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1747119" y="2726063"/>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1747119" y="2095486"/>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1747119" y="1458875"/>
            <a:ext cx="9613914" cy="57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79" y="1459862"/>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1859280" y="4640333"/>
            <a:ext cx="9272546"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838200" y="4653514"/>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1859280" y="4006349"/>
            <a:ext cx="9272546"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838200" y="3989050"/>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1859280" y="3372303"/>
            <a:ext cx="9272546"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838200" y="3359130"/>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1859280" y="2738257"/>
            <a:ext cx="9272546"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838200" y="2719050"/>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1859280" y="2104211"/>
            <a:ext cx="9272546"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843280" y="2089785"/>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1859280" y="1470165"/>
            <a:ext cx="9267585" cy="571483"/>
          </a:xfrm>
        </p:spPr>
        <p:txBody>
          <a:bodyPr anchor="ct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843280" y="1459865"/>
            <a:ext cx="679712" cy="571483"/>
          </a:xfrm>
        </p:spPr>
        <p:txBody>
          <a:bodyPr>
            <a:noAutofit/>
          </a:bodyPr>
          <a:lstStyle>
            <a:lvl1pPr marL="0" indent="0">
              <a:buNone/>
              <a:defRPr sz="3600" b="1" i="0">
                <a:latin typeface="Arial Black" panose="020B0604020202020204" pitchFamily="34" charset="0"/>
                <a:cs typeface="Arial Black"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a:off x="838200" y="-635"/>
            <a:ext cx="10515600" cy="1325563"/>
          </a:xfrm>
        </p:spPr>
        <p:txBody>
          <a:bodyPr/>
          <a:lstStyle>
            <a:lvl1pPr>
              <a:defRPr b="1" i="0">
                <a:latin typeface="Arial Black" panose="020B0604020202020204" pitchFamily="34" charset="0"/>
                <a:cs typeface="Arial Black" panose="020B0604020202020204" pitchFamily="34" charset="0"/>
              </a:defRPr>
            </a:lvl1pPr>
          </a:lstStyle>
          <a:p>
            <a:r>
              <a:rPr lang="en-US" dirty="0"/>
              <a:t>Agenda</a:t>
            </a:r>
          </a:p>
        </p:txBody>
      </p:sp>
      <p:pic>
        <p:nvPicPr>
          <p:cNvPr id="33" name="Picture 32">
            <a:extLst>
              <a:ext uri="{FF2B5EF4-FFF2-40B4-BE49-F238E27FC236}">
                <a16:creationId xmlns:a16="http://schemas.microsoft.com/office/drawing/2014/main" id="{41B431BB-B84E-97D6-6E7E-FF7FF5A799F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79" y="4654910"/>
            <a:ext cx="571486" cy="571486"/>
          </a:xfrm>
          <a:prstGeom prst="rect">
            <a:avLst/>
          </a:prstGeom>
        </p:spPr>
      </p:pic>
      <p:pic>
        <p:nvPicPr>
          <p:cNvPr id="34" name="Picture 33">
            <a:extLst>
              <a:ext uri="{FF2B5EF4-FFF2-40B4-BE49-F238E27FC236}">
                <a16:creationId xmlns:a16="http://schemas.microsoft.com/office/drawing/2014/main" id="{3E0CC518-A9ED-0D31-78AF-58DFC2450AB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79" y="3995323"/>
            <a:ext cx="571486" cy="571486"/>
          </a:xfrm>
          <a:prstGeom prst="rect">
            <a:avLst/>
          </a:prstGeom>
        </p:spPr>
      </p:pic>
      <p:pic>
        <p:nvPicPr>
          <p:cNvPr id="35" name="Picture 34">
            <a:extLst>
              <a:ext uri="{FF2B5EF4-FFF2-40B4-BE49-F238E27FC236}">
                <a16:creationId xmlns:a16="http://schemas.microsoft.com/office/drawing/2014/main" id="{21E04DF7-6093-658C-C641-1D9FB1123A8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80" y="3358543"/>
            <a:ext cx="571486" cy="571486"/>
          </a:xfrm>
          <a:prstGeom prst="rect">
            <a:avLst/>
          </a:prstGeom>
        </p:spPr>
      </p:pic>
      <p:pic>
        <p:nvPicPr>
          <p:cNvPr id="36" name="Picture 35">
            <a:extLst>
              <a:ext uri="{FF2B5EF4-FFF2-40B4-BE49-F238E27FC236}">
                <a16:creationId xmlns:a16="http://schemas.microsoft.com/office/drawing/2014/main" id="{3A72EDA5-59B2-4905-8958-2BF3F212497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79" y="2727050"/>
            <a:ext cx="571486" cy="571486"/>
          </a:xfrm>
          <a:prstGeom prst="rect">
            <a:avLst/>
          </a:prstGeom>
        </p:spPr>
      </p:pic>
      <p:pic>
        <p:nvPicPr>
          <p:cNvPr id="37" name="Picture 36">
            <a:extLst>
              <a:ext uri="{FF2B5EF4-FFF2-40B4-BE49-F238E27FC236}">
                <a16:creationId xmlns:a16="http://schemas.microsoft.com/office/drawing/2014/main" id="{6539274B-B1C3-4E32-0CE3-132D905CBC0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a:off x="1173479" y="2096473"/>
            <a:ext cx="571486" cy="571486"/>
          </a:xfrm>
          <a:prstGeom prst="rect">
            <a:avLst/>
          </a:prstGeom>
        </p:spPr>
      </p:pic>
    </p:spTree>
    <p:extLst>
      <p:ext uri="{BB962C8B-B14F-4D97-AF65-F5344CB8AC3E}">
        <p14:creationId xmlns:p14="http://schemas.microsoft.com/office/powerpoint/2010/main" val="206091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F82C3B6-7CE5-C496-4A5E-0F76C75693B3}"/>
              </a:ext>
              <a:ext uri="{C183D7F6-B498-43B3-948B-1728B52AA6E4}">
                <adec:decorative xmlns:adec="http://schemas.microsoft.com/office/drawing/2017/decorative" val="1"/>
              </a:ext>
            </a:extLst>
          </p:cNvPr>
          <p:cNvSpPr/>
          <p:nvPr userDrawn="1"/>
        </p:nvSpPr>
        <p:spPr>
          <a:xfrm>
            <a:off x="3459466" y="5270390"/>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70F655F-CF18-22E7-07DE-ABDACE9E67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5270968"/>
            <a:ext cx="571486" cy="571486"/>
          </a:xfrm>
          <a:prstGeom prst="rect">
            <a:avLst/>
          </a:prstGeom>
        </p:spPr>
      </p:pic>
      <p:sp>
        <p:nvSpPr>
          <p:cNvPr id="29" name="Rectangle 28">
            <a:extLst>
              <a:ext uri="{FF2B5EF4-FFF2-40B4-BE49-F238E27FC236}">
                <a16:creationId xmlns:a16="http://schemas.microsoft.com/office/drawing/2014/main" id="{024D9BD9-8524-2E15-40FA-9381CB1AD476}"/>
              </a:ext>
              <a:ext uri="{C183D7F6-B498-43B3-948B-1728B52AA6E4}">
                <adec:decorative xmlns:adec="http://schemas.microsoft.com/office/drawing/2017/decorative" val="1"/>
              </a:ext>
            </a:extLst>
          </p:cNvPr>
          <p:cNvSpPr/>
          <p:nvPr userDrawn="1"/>
        </p:nvSpPr>
        <p:spPr>
          <a:xfrm>
            <a:off x="3459466" y="45132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311543FC-69DE-974B-FEB0-5B59E21355F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4514254"/>
            <a:ext cx="571486" cy="571486"/>
          </a:xfrm>
          <a:prstGeom prst="rect">
            <a:avLst/>
          </a:prstGeom>
        </p:spPr>
      </p:pic>
      <p:sp>
        <p:nvSpPr>
          <p:cNvPr id="28" name="Rectangle 27">
            <a:extLst>
              <a:ext uri="{FF2B5EF4-FFF2-40B4-BE49-F238E27FC236}">
                <a16:creationId xmlns:a16="http://schemas.microsoft.com/office/drawing/2014/main" id="{1886ECE5-1591-8153-E4AF-315975435601}"/>
              </a:ext>
              <a:ext uri="{C183D7F6-B498-43B3-948B-1728B52AA6E4}">
                <adec:decorative xmlns:adec="http://schemas.microsoft.com/office/drawing/2017/decorative" val="1"/>
              </a:ext>
            </a:extLst>
          </p:cNvPr>
          <p:cNvSpPr/>
          <p:nvPr userDrawn="1"/>
        </p:nvSpPr>
        <p:spPr>
          <a:xfrm>
            <a:off x="3459466" y="3754567"/>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CBDB55C-D04E-F559-4F3C-FAF7CA6BF4A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3755554"/>
            <a:ext cx="571486" cy="571486"/>
          </a:xfrm>
          <a:prstGeom prst="rect">
            <a:avLst/>
          </a:prstGeom>
        </p:spPr>
      </p:pic>
      <p:sp>
        <p:nvSpPr>
          <p:cNvPr id="27" name="Rectangle 26">
            <a:extLst>
              <a:ext uri="{FF2B5EF4-FFF2-40B4-BE49-F238E27FC236}">
                <a16:creationId xmlns:a16="http://schemas.microsoft.com/office/drawing/2014/main" id="{654F28B0-5126-CFC6-953C-0E30C7961358}"/>
              </a:ext>
              <a:ext uri="{C183D7F6-B498-43B3-948B-1728B52AA6E4}">
                <adec:decorative xmlns:adec="http://schemas.microsoft.com/office/drawing/2017/decorative" val="1"/>
              </a:ext>
            </a:extLst>
          </p:cNvPr>
          <p:cNvSpPr/>
          <p:nvPr userDrawn="1"/>
        </p:nvSpPr>
        <p:spPr>
          <a:xfrm>
            <a:off x="3459466" y="3001154"/>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468E1B-05A5-304C-28E7-C1699245EF5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3002141"/>
            <a:ext cx="571486" cy="571486"/>
          </a:xfrm>
          <a:prstGeom prst="rect">
            <a:avLst/>
          </a:prstGeom>
        </p:spPr>
      </p:pic>
      <p:sp>
        <p:nvSpPr>
          <p:cNvPr id="26" name="Rectangle 25">
            <a:extLst>
              <a:ext uri="{FF2B5EF4-FFF2-40B4-BE49-F238E27FC236}">
                <a16:creationId xmlns:a16="http://schemas.microsoft.com/office/drawing/2014/main" id="{7CDB47A6-42BB-821A-21B8-0F3AB6881296}"/>
              </a:ext>
              <a:ext uri="{C183D7F6-B498-43B3-948B-1728B52AA6E4}">
                <adec:decorative xmlns:adec="http://schemas.microsoft.com/office/drawing/2017/decorative" val="1"/>
              </a:ext>
            </a:extLst>
          </p:cNvPr>
          <p:cNvSpPr/>
          <p:nvPr userDrawn="1"/>
        </p:nvSpPr>
        <p:spPr>
          <a:xfrm>
            <a:off x="3459466" y="224196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26E84F-1476-6F3D-DCD1-3CA2B9106CF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2242953"/>
            <a:ext cx="571486" cy="571486"/>
          </a:xfrm>
          <a:prstGeom prst="rect">
            <a:avLst/>
          </a:prstGeom>
        </p:spPr>
      </p:pic>
      <p:sp>
        <p:nvSpPr>
          <p:cNvPr id="25" name="Rectangle 24">
            <a:extLst>
              <a:ext uri="{FF2B5EF4-FFF2-40B4-BE49-F238E27FC236}">
                <a16:creationId xmlns:a16="http://schemas.microsoft.com/office/drawing/2014/main" id="{E7DD1816-ABB6-0EE0-D3ED-3940E10D0E3B}"/>
              </a:ext>
              <a:ext uri="{C183D7F6-B498-43B3-948B-1728B52AA6E4}">
                <adec:decorative xmlns:adec="http://schemas.microsoft.com/office/drawing/2017/decorative" val="1"/>
              </a:ext>
            </a:extLst>
          </p:cNvPr>
          <p:cNvSpPr/>
          <p:nvPr userDrawn="1"/>
        </p:nvSpPr>
        <p:spPr>
          <a:xfrm>
            <a:off x="3459466" y="1490126"/>
            <a:ext cx="7705450" cy="5724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909246F-8C41-AD26-C233-9608A4EF6B8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887980" y="1491113"/>
            <a:ext cx="571486" cy="571486"/>
          </a:xfrm>
          <a:prstGeom prst="rect">
            <a:avLst/>
          </a:prstGeom>
        </p:spPr>
      </p:pic>
      <p:sp>
        <p:nvSpPr>
          <p:cNvPr id="24" name="Content Placeholder 2">
            <a:extLst>
              <a:ext uri="{FF2B5EF4-FFF2-40B4-BE49-F238E27FC236}">
                <a16:creationId xmlns:a16="http://schemas.microsoft.com/office/drawing/2014/main" id="{B253D9BB-F83B-5230-06E4-0B307B4F7DD2}"/>
              </a:ext>
            </a:extLst>
          </p:cNvPr>
          <p:cNvSpPr>
            <a:spLocks noGrp="1"/>
          </p:cNvSpPr>
          <p:nvPr>
            <p:ph idx="20" hasCustomPrompt="1"/>
          </p:nvPr>
        </p:nvSpPr>
        <p:spPr>
          <a:xfrm>
            <a:off x="3573780" y="5256800"/>
            <a:ext cx="7586056" cy="571483"/>
          </a:xfrm>
        </p:spPr>
        <p:txBody>
          <a:bodyPr anchor="ctr">
            <a:normAutofit/>
          </a:bodyPr>
          <a:lstStyle>
            <a:lvl1pPr marL="0" indent="0">
              <a:buNone/>
              <a:defRPr sz="2400">
                <a:solidFill>
                  <a:schemeClr val="bg1"/>
                </a:solidFill>
              </a:defRPr>
            </a:lvl1pPr>
          </a:lstStyle>
          <a:p>
            <a:pPr lvl="0"/>
            <a:r>
              <a:rPr lang="en-US" dirty="0"/>
              <a:t>Agenda Item 6</a:t>
            </a:r>
          </a:p>
        </p:txBody>
      </p:sp>
      <p:sp>
        <p:nvSpPr>
          <p:cNvPr id="23" name="Content Placeholder 2">
            <a:extLst>
              <a:ext uri="{FF2B5EF4-FFF2-40B4-BE49-F238E27FC236}">
                <a16:creationId xmlns:a16="http://schemas.microsoft.com/office/drawing/2014/main" id="{EE5F1CD3-B12E-9E19-14B9-366C266E1F1A}"/>
              </a:ext>
            </a:extLst>
          </p:cNvPr>
          <p:cNvSpPr>
            <a:spLocks noGrp="1"/>
          </p:cNvSpPr>
          <p:nvPr>
            <p:ph idx="19" hasCustomPrompt="1"/>
          </p:nvPr>
        </p:nvSpPr>
        <p:spPr>
          <a:xfrm>
            <a:off x="2552700" y="5269981"/>
            <a:ext cx="689264" cy="571483"/>
          </a:xfrm>
        </p:spPr>
        <p:txBody>
          <a:bodyPr>
            <a:noAutofit/>
          </a:bodyPr>
          <a:lstStyle>
            <a:lvl1pPr marL="0" indent="0">
              <a:buNone/>
              <a:defRPr sz="3600" b="1" i="0">
                <a:latin typeface="Epilogue" pitchFamily="2" charset="77"/>
              </a:defRPr>
            </a:lvl1pPr>
          </a:lstStyle>
          <a:p>
            <a:pPr lvl="0"/>
            <a:r>
              <a:rPr lang="en-US" dirty="0"/>
              <a:t>6</a:t>
            </a:r>
          </a:p>
        </p:txBody>
      </p:sp>
      <p:sp>
        <p:nvSpPr>
          <p:cNvPr id="18" name="Content Placeholder 2">
            <a:extLst>
              <a:ext uri="{FF2B5EF4-FFF2-40B4-BE49-F238E27FC236}">
                <a16:creationId xmlns:a16="http://schemas.microsoft.com/office/drawing/2014/main" id="{09FAE662-9236-BB12-3ED7-CA573736E58B}"/>
              </a:ext>
            </a:extLst>
          </p:cNvPr>
          <p:cNvSpPr>
            <a:spLocks noGrp="1"/>
          </p:cNvSpPr>
          <p:nvPr>
            <p:ph idx="14" hasCustomPrompt="1"/>
          </p:nvPr>
        </p:nvSpPr>
        <p:spPr>
          <a:xfrm>
            <a:off x="3573780" y="4525280"/>
            <a:ext cx="7586056" cy="571483"/>
          </a:xfrm>
        </p:spPr>
        <p:txBody>
          <a:bodyPr anchor="ctr">
            <a:normAutofit/>
          </a:bodyPr>
          <a:lstStyle>
            <a:lvl1pPr marL="0" indent="0">
              <a:buNone/>
              <a:defRPr sz="2400">
                <a:solidFill>
                  <a:schemeClr val="bg1"/>
                </a:solidFill>
              </a:defRPr>
            </a:lvl1pPr>
          </a:lstStyle>
          <a:p>
            <a:pPr lvl="0"/>
            <a:r>
              <a:rPr lang="en-US" dirty="0"/>
              <a:t>Agenda Item 5</a:t>
            </a:r>
          </a:p>
        </p:txBody>
      </p:sp>
      <p:sp>
        <p:nvSpPr>
          <p:cNvPr id="22" name="Content Placeholder 2">
            <a:extLst>
              <a:ext uri="{FF2B5EF4-FFF2-40B4-BE49-F238E27FC236}">
                <a16:creationId xmlns:a16="http://schemas.microsoft.com/office/drawing/2014/main" id="{697AB6C6-799F-B74F-9ECD-874EEA3F88CB}"/>
              </a:ext>
            </a:extLst>
          </p:cNvPr>
          <p:cNvSpPr>
            <a:spLocks noGrp="1"/>
          </p:cNvSpPr>
          <p:nvPr>
            <p:ph idx="18" hasCustomPrompt="1"/>
          </p:nvPr>
        </p:nvSpPr>
        <p:spPr>
          <a:xfrm>
            <a:off x="2552700" y="4507981"/>
            <a:ext cx="689264" cy="571483"/>
          </a:xfrm>
        </p:spPr>
        <p:txBody>
          <a:bodyPr>
            <a:noAutofit/>
          </a:bodyPr>
          <a:lstStyle>
            <a:lvl1pPr marL="0" indent="0">
              <a:buNone/>
              <a:defRPr sz="3600" b="1" i="0">
                <a:latin typeface="Epilogue" pitchFamily="2" charset="77"/>
              </a:defRPr>
            </a:lvl1pPr>
          </a:lstStyle>
          <a:p>
            <a:pPr lvl="0"/>
            <a:r>
              <a:rPr lang="en-US" dirty="0"/>
              <a:t>5</a:t>
            </a:r>
          </a:p>
        </p:txBody>
      </p:sp>
      <p:sp>
        <p:nvSpPr>
          <p:cNvPr id="17" name="Content Placeholder 2">
            <a:extLst>
              <a:ext uri="{FF2B5EF4-FFF2-40B4-BE49-F238E27FC236}">
                <a16:creationId xmlns:a16="http://schemas.microsoft.com/office/drawing/2014/main" id="{91C8CA40-C206-CDCA-1B46-04FB51450842}"/>
              </a:ext>
            </a:extLst>
          </p:cNvPr>
          <p:cNvSpPr>
            <a:spLocks noGrp="1"/>
          </p:cNvSpPr>
          <p:nvPr>
            <p:ph idx="13" hasCustomPrompt="1"/>
          </p:nvPr>
        </p:nvSpPr>
        <p:spPr>
          <a:xfrm>
            <a:off x="3573780" y="3769314"/>
            <a:ext cx="7586056" cy="571483"/>
          </a:xfrm>
        </p:spPr>
        <p:txBody>
          <a:bodyPr anchor="ctr">
            <a:normAutofit/>
          </a:bodyPr>
          <a:lstStyle>
            <a:lvl1pPr marL="0" indent="0">
              <a:buNone/>
              <a:defRPr sz="2400">
                <a:solidFill>
                  <a:schemeClr val="bg1"/>
                </a:solidFill>
              </a:defRPr>
            </a:lvl1pPr>
          </a:lstStyle>
          <a:p>
            <a:pPr lvl="0"/>
            <a:r>
              <a:rPr lang="en-US" dirty="0"/>
              <a:t>Agenda Item 4</a:t>
            </a:r>
          </a:p>
        </p:txBody>
      </p:sp>
      <p:sp>
        <p:nvSpPr>
          <p:cNvPr id="21" name="Content Placeholder 2">
            <a:extLst>
              <a:ext uri="{FF2B5EF4-FFF2-40B4-BE49-F238E27FC236}">
                <a16:creationId xmlns:a16="http://schemas.microsoft.com/office/drawing/2014/main" id="{495F4852-9BA2-EFF0-B7E9-A8B72769F90A}"/>
              </a:ext>
            </a:extLst>
          </p:cNvPr>
          <p:cNvSpPr>
            <a:spLocks noGrp="1"/>
          </p:cNvSpPr>
          <p:nvPr>
            <p:ph idx="17" hasCustomPrompt="1"/>
          </p:nvPr>
        </p:nvSpPr>
        <p:spPr>
          <a:xfrm>
            <a:off x="2552700" y="3756141"/>
            <a:ext cx="689264" cy="571483"/>
          </a:xfrm>
        </p:spPr>
        <p:txBody>
          <a:bodyPr>
            <a:noAutofit/>
          </a:bodyPr>
          <a:lstStyle>
            <a:lvl1pPr marL="0" indent="0">
              <a:buNone/>
              <a:defRPr sz="3600" b="1" i="0">
                <a:latin typeface="Epilogue" pitchFamily="2" charset="77"/>
              </a:defRPr>
            </a:lvl1pPr>
          </a:lstStyle>
          <a:p>
            <a:pPr lvl="0"/>
            <a:r>
              <a:rPr lang="en-US" dirty="0"/>
              <a:t>4</a:t>
            </a:r>
          </a:p>
        </p:txBody>
      </p:sp>
      <p:sp>
        <p:nvSpPr>
          <p:cNvPr id="16" name="Content Placeholder 2">
            <a:extLst>
              <a:ext uri="{FF2B5EF4-FFF2-40B4-BE49-F238E27FC236}">
                <a16:creationId xmlns:a16="http://schemas.microsoft.com/office/drawing/2014/main" id="{FABEAB1A-0CF6-DB0D-4C57-B85D2BE48304}"/>
              </a:ext>
            </a:extLst>
          </p:cNvPr>
          <p:cNvSpPr>
            <a:spLocks noGrp="1"/>
          </p:cNvSpPr>
          <p:nvPr>
            <p:ph idx="12" hasCustomPrompt="1"/>
          </p:nvPr>
        </p:nvSpPr>
        <p:spPr>
          <a:xfrm>
            <a:off x="3573780" y="3013348"/>
            <a:ext cx="7586056" cy="571483"/>
          </a:xfrm>
        </p:spPr>
        <p:txBody>
          <a:bodyPr anchor="ctr">
            <a:normAutofit/>
          </a:bodyPr>
          <a:lstStyle>
            <a:lvl1pPr marL="0" indent="0">
              <a:buNone/>
              <a:defRPr sz="2400">
                <a:solidFill>
                  <a:schemeClr val="bg1"/>
                </a:solidFill>
              </a:defRPr>
            </a:lvl1pPr>
          </a:lstStyle>
          <a:p>
            <a:pPr lvl="0"/>
            <a:r>
              <a:rPr lang="en-US" dirty="0"/>
              <a:t>Agenda Item 3</a:t>
            </a:r>
          </a:p>
        </p:txBody>
      </p:sp>
      <p:sp>
        <p:nvSpPr>
          <p:cNvPr id="20" name="Content Placeholder 2">
            <a:extLst>
              <a:ext uri="{FF2B5EF4-FFF2-40B4-BE49-F238E27FC236}">
                <a16:creationId xmlns:a16="http://schemas.microsoft.com/office/drawing/2014/main" id="{E83890D7-B54B-AD99-248E-5DCA4DC7407B}"/>
              </a:ext>
            </a:extLst>
          </p:cNvPr>
          <p:cNvSpPr>
            <a:spLocks noGrp="1"/>
          </p:cNvSpPr>
          <p:nvPr>
            <p:ph idx="16" hasCustomPrompt="1"/>
          </p:nvPr>
        </p:nvSpPr>
        <p:spPr>
          <a:xfrm>
            <a:off x="2552700" y="2994141"/>
            <a:ext cx="689264" cy="571483"/>
          </a:xfrm>
        </p:spPr>
        <p:txBody>
          <a:bodyPr>
            <a:noAutofit/>
          </a:bodyPr>
          <a:lstStyle>
            <a:lvl1pPr marL="0" indent="0">
              <a:buNone/>
              <a:defRPr sz="3600" b="1" i="0">
                <a:latin typeface="Epilogue" pitchFamily="2" charset="77"/>
              </a:defRPr>
            </a:lvl1pPr>
          </a:lstStyle>
          <a:p>
            <a:pPr lvl="0"/>
            <a:r>
              <a:rPr lang="en-US" dirty="0"/>
              <a:t>3</a:t>
            </a:r>
          </a:p>
        </p:txBody>
      </p:sp>
      <p:sp>
        <p:nvSpPr>
          <p:cNvPr id="15" name="Content Placeholder 2">
            <a:extLst>
              <a:ext uri="{FF2B5EF4-FFF2-40B4-BE49-F238E27FC236}">
                <a16:creationId xmlns:a16="http://schemas.microsoft.com/office/drawing/2014/main" id="{8BD388F6-FFCF-0443-BBEB-EA869AC26E73}"/>
              </a:ext>
            </a:extLst>
          </p:cNvPr>
          <p:cNvSpPr>
            <a:spLocks noGrp="1"/>
          </p:cNvSpPr>
          <p:nvPr>
            <p:ph idx="11" hasCustomPrompt="1"/>
          </p:nvPr>
        </p:nvSpPr>
        <p:spPr>
          <a:xfrm>
            <a:off x="3573780" y="2257382"/>
            <a:ext cx="7586056" cy="571483"/>
          </a:xfrm>
        </p:spPr>
        <p:txBody>
          <a:bodyPr anchor="ctr">
            <a:normAutofit/>
          </a:bodyPr>
          <a:lstStyle>
            <a:lvl1pPr marL="0" indent="0">
              <a:buNone/>
              <a:defRPr sz="2400">
                <a:solidFill>
                  <a:schemeClr val="bg1"/>
                </a:solidFill>
              </a:defRPr>
            </a:lvl1pPr>
          </a:lstStyle>
          <a:p>
            <a:pPr lvl="0"/>
            <a:r>
              <a:rPr lang="en-US" dirty="0"/>
              <a:t>Agenda Item 2</a:t>
            </a:r>
          </a:p>
        </p:txBody>
      </p:sp>
      <p:sp>
        <p:nvSpPr>
          <p:cNvPr id="19" name="Content Placeholder 2">
            <a:extLst>
              <a:ext uri="{FF2B5EF4-FFF2-40B4-BE49-F238E27FC236}">
                <a16:creationId xmlns:a16="http://schemas.microsoft.com/office/drawing/2014/main" id="{2DEC9C21-F4AF-F6CE-FE83-F0621F5F671A}"/>
              </a:ext>
            </a:extLst>
          </p:cNvPr>
          <p:cNvSpPr>
            <a:spLocks noGrp="1"/>
          </p:cNvSpPr>
          <p:nvPr>
            <p:ph idx="15" hasCustomPrompt="1"/>
          </p:nvPr>
        </p:nvSpPr>
        <p:spPr>
          <a:xfrm>
            <a:off x="2557780" y="2242956"/>
            <a:ext cx="689264" cy="571483"/>
          </a:xfrm>
        </p:spPr>
        <p:txBody>
          <a:bodyPr>
            <a:noAutofit/>
          </a:bodyPr>
          <a:lstStyle>
            <a:lvl1pPr marL="0" indent="0">
              <a:buNone/>
              <a:defRPr sz="3600" b="1" i="0">
                <a:latin typeface="Epilogue" pitchFamily="2" charset="77"/>
              </a:defRPr>
            </a:lvl1pPr>
          </a:lstStyle>
          <a:p>
            <a:pPr lvl="0"/>
            <a:r>
              <a:rPr lang="en-US" dirty="0"/>
              <a:t>2</a:t>
            </a:r>
          </a:p>
        </p:txBody>
      </p:sp>
      <p:sp>
        <p:nvSpPr>
          <p:cNvPr id="14" name="Content Placeholder 2">
            <a:extLst>
              <a:ext uri="{FF2B5EF4-FFF2-40B4-BE49-F238E27FC236}">
                <a16:creationId xmlns:a16="http://schemas.microsoft.com/office/drawing/2014/main" id="{1C94EACC-BDDC-9EBE-5B0E-0E82AC734CC3}"/>
              </a:ext>
            </a:extLst>
          </p:cNvPr>
          <p:cNvSpPr>
            <a:spLocks noGrp="1"/>
          </p:cNvSpPr>
          <p:nvPr>
            <p:ph idx="10" hasCustomPrompt="1"/>
          </p:nvPr>
        </p:nvSpPr>
        <p:spPr>
          <a:xfrm>
            <a:off x="3573780" y="1501416"/>
            <a:ext cx="7586056" cy="571483"/>
          </a:xfrm>
        </p:spPr>
        <p:txBody>
          <a:bodyPr anchor="ctr">
            <a:normAutofit/>
          </a:bodyPr>
          <a:lstStyle>
            <a:lvl1pPr marL="0" indent="0">
              <a:buNone/>
              <a:defRPr sz="2400">
                <a:solidFill>
                  <a:schemeClr val="bg1"/>
                </a:solidFill>
              </a:defRPr>
            </a:lvl1pPr>
          </a:lstStyle>
          <a:p>
            <a:pPr lvl="0"/>
            <a:r>
              <a:rPr lang="en-US" dirty="0"/>
              <a:t>Agenda Item 1</a:t>
            </a:r>
          </a:p>
        </p:txBody>
      </p:sp>
      <p:sp>
        <p:nvSpPr>
          <p:cNvPr id="3" name="Content Placeholder 2">
            <a:extLst>
              <a:ext uri="{FF2B5EF4-FFF2-40B4-BE49-F238E27FC236}">
                <a16:creationId xmlns:a16="http://schemas.microsoft.com/office/drawing/2014/main" id="{4EE1FADE-2640-547C-30C0-5600B5C2BE48}"/>
              </a:ext>
            </a:extLst>
          </p:cNvPr>
          <p:cNvSpPr>
            <a:spLocks noGrp="1"/>
          </p:cNvSpPr>
          <p:nvPr>
            <p:ph idx="1" hasCustomPrompt="1"/>
          </p:nvPr>
        </p:nvSpPr>
        <p:spPr>
          <a:xfrm>
            <a:off x="2557780" y="1491116"/>
            <a:ext cx="689264" cy="571483"/>
          </a:xfrm>
        </p:spPr>
        <p:txBody>
          <a:bodyPr>
            <a:noAutofit/>
          </a:bodyPr>
          <a:lstStyle>
            <a:lvl1pPr marL="0" indent="0">
              <a:buNone/>
              <a:defRPr sz="3600" b="1" i="0">
                <a:latin typeface="Epilogue" pitchFamily="2" charset="77"/>
              </a:defRPr>
            </a:lvl1pPr>
          </a:lstStyle>
          <a:p>
            <a:pPr lvl="0"/>
            <a:r>
              <a:rPr lang="en-US" dirty="0"/>
              <a:t>1</a:t>
            </a:r>
          </a:p>
        </p:txBody>
      </p:sp>
      <p:sp>
        <p:nvSpPr>
          <p:cNvPr id="2" name="Title 1">
            <a:extLst>
              <a:ext uri="{FF2B5EF4-FFF2-40B4-BE49-F238E27FC236}">
                <a16:creationId xmlns:a16="http://schemas.microsoft.com/office/drawing/2014/main" id="{F769C43F-3EB0-1CB0-175A-C17708C200DA}"/>
              </a:ext>
            </a:extLst>
          </p:cNvPr>
          <p:cNvSpPr>
            <a:spLocks noGrp="1"/>
          </p:cNvSpPr>
          <p:nvPr>
            <p:ph type="title" hasCustomPrompt="1"/>
          </p:nvPr>
        </p:nvSpPr>
        <p:spPr>
          <a:xfrm rot="16200000">
            <a:off x="-663320" y="3097380"/>
            <a:ext cx="4540073" cy="1325563"/>
          </a:xfrm>
        </p:spPr>
        <p:txBody>
          <a:bodyPr anchor="b">
            <a:noAutofit/>
          </a:bodyPr>
          <a:lstStyle>
            <a:lvl1pPr algn="r">
              <a:defRPr sz="8800" b="1" i="0">
                <a:latin typeface="Epilogue" pitchFamily="2" charset="77"/>
              </a:defRPr>
            </a:lvl1pPr>
          </a:lstStyle>
          <a:p>
            <a:r>
              <a:rPr lang="en-US" dirty="0"/>
              <a:t>Agenda</a:t>
            </a:r>
          </a:p>
        </p:txBody>
      </p:sp>
      <p:pic>
        <p:nvPicPr>
          <p:cNvPr id="32" name="Picture 31" descr="Virginia Cooperative Extension Logo">
            <a:extLst>
              <a:ext uri="{FF2B5EF4-FFF2-40B4-BE49-F238E27FC236}">
                <a16:creationId xmlns:a16="http://schemas.microsoft.com/office/drawing/2014/main" id="{F9D199CE-5134-CC1E-011A-5EFBB257E2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2368" y="0"/>
            <a:ext cx="2629632" cy="1490125"/>
          </a:xfrm>
          <a:prstGeom prst="rect">
            <a:avLst/>
          </a:prstGeom>
        </p:spPr>
      </p:pic>
    </p:spTree>
    <p:extLst>
      <p:ext uri="{BB962C8B-B14F-4D97-AF65-F5344CB8AC3E}">
        <p14:creationId xmlns:p14="http://schemas.microsoft.com/office/powerpoint/2010/main" val="25482782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theme" Target="../theme/theme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FBEF3-5E66-19BD-4FDF-65B45E9F2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1374AAA-3637-6ACA-697C-79467C308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438"/>
      </p:ext>
    </p:extLst>
  </p:cSld>
  <p:clrMap bg1="dk1" tx1="lt1" bg2="dk2" tx2="lt2" accent1="accent1" accent2="accent2" accent3="accent3" accent4="accent4" accent5="accent5" accent6="accent6" hlink="hlink" folHlink="folHlink"/>
  <p:sldLayoutIdLst>
    <p:sldLayoutId id="2147483676" r:id="rId1"/>
    <p:sldLayoutId id="2147483690" r:id="rId2"/>
    <p:sldLayoutId id="2147483700" r:id="rId3"/>
    <p:sldLayoutId id="2147483701" r:id="rId4"/>
    <p:sldLayoutId id="2147483752" r:id="rId5"/>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5FBEF3-5E66-19BD-4FDF-65B45E9F2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74AAA-3637-6ACA-697C-79467C308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64168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50" r:id="rId27"/>
    <p:sldLayoutId id="2147483751"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2" r:id="rId39"/>
    <p:sldLayoutId id="2147483743" r:id="rId40"/>
    <p:sldLayoutId id="2147483744" r:id="rId41"/>
    <p:sldLayoutId id="2147483745" r:id="rId42"/>
    <p:sldLayoutId id="2147483746" r:id="rId43"/>
    <p:sldLayoutId id="2147483747" r:id="rId44"/>
    <p:sldLayoutId id="2147483758" r:id="rId45"/>
    <p:sldLayoutId id="2147483760" r:id="rId46"/>
    <p:sldLayoutId id="2147483763" r:id="rId47"/>
    <p:sldLayoutId id="2147483764" r:id="rId48"/>
    <p:sldLayoutId id="2147483767" r:id="rId49"/>
    <p:sldLayoutId id="2147483768" r:id="rId50"/>
    <p:sldLayoutId id="2147483769" r:id="rId51"/>
    <p:sldLayoutId id="2147483770" r:id="rId52"/>
    <p:sldLayoutId id="2147483771" r:id="rId53"/>
    <p:sldLayoutId id="2147483772" r:id="rId54"/>
    <p:sldLayoutId id="2147483774" r:id="rId55"/>
    <p:sldLayoutId id="2147483781" r:id="rId56"/>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55.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59.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59.jpeg"/><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hyperlink" Target="http://www.ext.vt.edu/"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www.dcr.virginia.gov/"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hyperlink" Target="https://www.deq.virginia.gov/"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www.dof.virgini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www.dwr.virginia.gov/"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hyperlink" Target="ccrm.vims.edu"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hyperlink" Target="http://www.vmnh.net/"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54.xml"/><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54.xml"/><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54.xml"/><Relationship Id="rId5" Type="http://schemas.openxmlformats.org/officeDocument/2006/relationships/image" Target="../media/image86.pn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5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5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54.xml"/><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3.xml"/><Relationship Id="rId1" Type="http://schemas.openxmlformats.org/officeDocument/2006/relationships/slideLayout" Target="../slideLayouts/slideLayout50.xml"/><Relationship Id="rId6" Type="http://schemas.openxmlformats.org/officeDocument/2006/relationships/image" Target="../media/image112.jpeg"/><Relationship Id="rId5" Type="http://schemas.openxmlformats.org/officeDocument/2006/relationships/image" Target="../media/image46.emf"/><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50.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openxmlformats.org/officeDocument/2006/relationships/image" Target="../media/image32.jpe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8A3D1-4D33-3A00-17D3-DAFE69F393D8}"/>
              </a:ext>
            </a:extLst>
          </p:cNvPr>
          <p:cNvSpPr>
            <a:spLocks noGrp="1"/>
          </p:cNvSpPr>
          <p:nvPr>
            <p:ph type="ctrTitle"/>
          </p:nvPr>
        </p:nvSpPr>
        <p:spPr>
          <a:xfrm>
            <a:off x="3519382" y="3148585"/>
            <a:ext cx="7498080" cy="2387600"/>
          </a:xfrm>
        </p:spPr>
        <p:txBody>
          <a:bodyPr>
            <a:normAutofit/>
          </a:bodyPr>
          <a:lstStyle/>
          <a:p>
            <a:pPr algn="ctr"/>
            <a:r>
              <a:rPr lang="en-US" sz="4400" dirty="0">
                <a:latin typeface="Arial Black" panose="020B0604020202020204" pitchFamily="34" charset="0"/>
                <a:cs typeface="Arial Black" panose="020B0604020202020204" pitchFamily="34" charset="0"/>
              </a:rPr>
              <a:t>Being a Virginia Master Naturalist Volunteer: </a:t>
            </a:r>
            <a:br>
              <a:rPr lang="en-US" sz="4400" dirty="0">
                <a:latin typeface="Arial Black" panose="020B0604020202020204" pitchFamily="34" charset="0"/>
                <a:cs typeface="Arial Black" panose="020B0604020202020204" pitchFamily="34" charset="0"/>
              </a:rPr>
            </a:br>
            <a:r>
              <a:rPr lang="en-US" sz="4400" dirty="0">
                <a:latin typeface="Arial Black" panose="020B0604020202020204" pitchFamily="34" charset="0"/>
                <a:cs typeface="Arial Black" panose="020B0604020202020204" pitchFamily="34" charset="0"/>
              </a:rPr>
              <a:t>An Introduction</a:t>
            </a:r>
          </a:p>
        </p:txBody>
      </p:sp>
      <p:pic>
        <p:nvPicPr>
          <p:cNvPr id="6" name="Picture 5" descr="Virginia Master Naturalists logo">
            <a:extLst>
              <a:ext uri="{FF2B5EF4-FFF2-40B4-BE49-F238E27FC236}">
                <a16:creationId xmlns:a16="http://schemas.microsoft.com/office/drawing/2014/main" id="{64B19160-7F42-2138-BF4E-A6C2B1FB01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4565" y="726212"/>
            <a:ext cx="5931543" cy="2221024"/>
          </a:xfrm>
          <a:prstGeom prst="rect">
            <a:avLst/>
          </a:prstGeom>
        </p:spPr>
      </p:pic>
    </p:spTree>
    <p:extLst>
      <p:ext uri="{BB962C8B-B14F-4D97-AF65-F5344CB8AC3E}">
        <p14:creationId xmlns:p14="http://schemas.microsoft.com/office/powerpoint/2010/main" val="50423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0D1E46B-5EBB-F1B8-4227-45607B9F15DB}"/>
              </a:ext>
            </a:extLst>
          </p:cNvPr>
          <p:cNvSpPr>
            <a:spLocks noGrp="1"/>
          </p:cNvSpPr>
          <p:nvPr>
            <p:ph type="title"/>
          </p:nvPr>
        </p:nvSpPr>
        <p:spPr>
          <a:xfrm>
            <a:off x="744524" y="408155"/>
            <a:ext cx="8724167" cy="750443"/>
          </a:xfrm>
        </p:spPr>
        <p:txBody>
          <a:bodyPr/>
          <a:lstStyle/>
          <a:p>
            <a:r>
              <a:rPr lang="en-US" b="1" dirty="0">
                <a:latin typeface="Arial Black" panose="020B0604020202020204" pitchFamily="34" charset="0"/>
                <a:cs typeface="Arial Black" panose="020B0604020202020204" pitchFamily="34" charset="0"/>
              </a:rPr>
              <a:t>Connections to Places</a:t>
            </a:r>
          </a:p>
        </p:txBody>
      </p:sp>
      <p:pic>
        <p:nvPicPr>
          <p:cNvPr id="4" name="Content Placeholder 4" descr="A group of people walking on a grassy hill&#10;">
            <a:extLst>
              <a:ext uri="{FF2B5EF4-FFF2-40B4-BE49-F238E27FC236}">
                <a16:creationId xmlns:a16="http://schemas.microsoft.com/office/drawing/2014/main" id="{86E7812D-8B21-9DE1-9E7C-E705038180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7" r="-1"/>
          <a:stretch/>
        </p:blipFill>
        <p:spPr>
          <a:xfrm>
            <a:off x="744524" y="1342097"/>
            <a:ext cx="7796773" cy="2855742"/>
          </a:xfrm>
          <a:prstGeom prst="rect">
            <a:avLst/>
          </a:prstGeom>
        </p:spPr>
      </p:pic>
      <p:pic>
        <p:nvPicPr>
          <p:cNvPr id="8" name="Picture Placeholder 7" descr="A group of people on a beach&#10;">
            <a:extLst>
              <a:ext uri="{FF2B5EF4-FFF2-40B4-BE49-F238E27FC236}">
                <a16:creationId xmlns:a16="http://schemas.microsoft.com/office/drawing/2014/main" id="{810708D6-7F72-1272-0C25-8A2FBAAC29A3}"/>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a:off x="8675082" y="1342097"/>
            <a:ext cx="2846240" cy="2842651"/>
          </a:xfrm>
        </p:spPr>
      </p:pic>
      <p:pic>
        <p:nvPicPr>
          <p:cNvPr id="12" name="Picture Placeholder 11" descr="A group of people in canoes on a river&#10;">
            <a:extLst>
              <a:ext uri="{FF2B5EF4-FFF2-40B4-BE49-F238E27FC236}">
                <a16:creationId xmlns:a16="http://schemas.microsoft.com/office/drawing/2014/main" id="{44FB7F7F-39D4-20C9-A6D5-701037A3863C}"/>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a:xfrm>
            <a:off x="823317" y="4258603"/>
            <a:ext cx="4032250" cy="2514600"/>
          </a:xfrm>
        </p:spPr>
      </p:pic>
      <p:pic>
        <p:nvPicPr>
          <p:cNvPr id="23" name="Picture Placeholder 22" descr="A forest of trees in fall colors with mountains in the background&#10;">
            <a:extLst>
              <a:ext uri="{FF2B5EF4-FFF2-40B4-BE49-F238E27FC236}">
                <a16:creationId xmlns:a16="http://schemas.microsoft.com/office/drawing/2014/main" id="{964813EA-CF01-3AA6-3115-50E5D1C03E25}"/>
              </a:ext>
            </a:extLst>
          </p:cNvPr>
          <p:cNvPicPr>
            <a:picLocks noGrp="1" noChangeAspect="1"/>
          </p:cNvPicPr>
          <p:nvPr>
            <p:ph type="pic" sz="quarter" idx="21"/>
          </p:nvPr>
        </p:nvPicPr>
        <p:blipFill rotWithShape="1">
          <a:blip r:embed="rId6" cstate="screen">
            <a:extLst>
              <a:ext uri="{28A0092B-C50C-407E-A947-70E740481C1C}">
                <a14:useLocalDpi xmlns:a14="http://schemas.microsoft.com/office/drawing/2010/main"/>
              </a:ext>
            </a:extLst>
          </a:blip>
          <a:srcRect/>
          <a:stretch/>
        </p:blipFill>
        <p:spPr>
          <a:xfrm>
            <a:off x="8675717" y="4247655"/>
            <a:ext cx="2845605" cy="2514600"/>
          </a:xfrm>
        </p:spPr>
      </p:pic>
      <p:sp>
        <p:nvSpPr>
          <p:cNvPr id="2" name="TextBox 1">
            <a:extLst>
              <a:ext uri="{FF2B5EF4-FFF2-40B4-BE49-F238E27FC236}">
                <a16:creationId xmlns:a16="http://schemas.microsoft.com/office/drawing/2014/main" id="{D20ED705-786B-CDC3-A6CD-0057A38E4470}"/>
              </a:ext>
            </a:extLst>
          </p:cNvPr>
          <p:cNvSpPr txBox="1"/>
          <p:nvPr/>
        </p:nvSpPr>
        <p:spPr>
          <a:xfrm>
            <a:off x="744524" y="3938527"/>
            <a:ext cx="2546131" cy="246221"/>
          </a:xfrm>
          <a:prstGeom prst="rect">
            <a:avLst/>
          </a:prstGeom>
          <a:noFill/>
        </p:spPr>
        <p:txBody>
          <a:bodyPr wrap="square" rtlCol="0">
            <a:spAutoFit/>
          </a:bodyPr>
          <a:lstStyle/>
          <a:p>
            <a:r>
              <a:rPr lang="en-US" sz="1000" dirty="0">
                <a:solidFill>
                  <a:schemeClr val="bg1"/>
                </a:solidFill>
              </a:rPr>
              <a:t>John Stanley</a:t>
            </a:r>
          </a:p>
        </p:txBody>
      </p:sp>
      <p:sp>
        <p:nvSpPr>
          <p:cNvPr id="3" name="TextBox 2">
            <a:extLst>
              <a:ext uri="{FF2B5EF4-FFF2-40B4-BE49-F238E27FC236}">
                <a16:creationId xmlns:a16="http://schemas.microsoft.com/office/drawing/2014/main" id="{217C1EF2-6FD1-A2F3-20EC-6168AAF1BD81}"/>
              </a:ext>
            </a:extLst>
          </p:cNvPr>
          <p:cNvSpPr txBox="1"/>
          <p:nvPr/>
        </p:nvSpPr>
        <p:spPr>
          <a:xfrm>
            <a:off x="8675082" y="3938526"/>
            <a:ext cx="2546131" cy="246221"/>
          </a:xfrm>
          <a:prstGeom prst="rect">
            <a:avLst/>
          </a:prstGeom>
          <a:noFill/>
        </p:spPr>
        <p:txBody>
          <a:bodyPr wrap="square" rtlCol="0">
            <a:spAutoFit/>
          </a:bodyPr>
          <a:lstStyle/>
          <a:p>
            <a:r>
              <a:rPr lang="en-US" sz="1000" dirty="0">
                <a:solidFill>
                  <a:schemeClr val="bg1"/>
                </a:solidFill>
              </a:rPr>
              <a:t>Donna Finnegan</a:t>
            </a:r>
          </a:p>
        </p:txBody>
      </p:sp>
      <p:sp>
        <p:nvSpPr>
          <p:cNvPr id="5" name="TextBox 4">
            <a:extLst>
              <a:ext uri="{FF2B5EF4-FFF2-40B4-BE49-F238E27FC236}">
                <a16:creationId xmlns:a16="http://schemas.microsoft.com/office/drawing/2014/main" id="{A5E4CC99-0869-CCFA-CFF1-8148E2700111}"/>
              </a:ext>
            </a:extLst>
          </p:cNvPr>
          <p:cNvSpPr txBox="1"/>
          <p:nvPr/>
        </p:nvSpPr>
        <p:spPr>
          <a:xfrm>
            <a:off x="744524" y="6516034"/>
            <a:ext cx="2546131" cy="246221"/>
          </a:xfrm>
          <a:prstGeom prst="rect">
            <a:avLst/>
          </a:prstGeom>
          <a:noFill/>
        </p:spPr>
        <p:txBody>
          <a:bodyPr wrap="square" rtlCol="0">
            <a:spAutoFit/>
          </a:bodyPr>
          <a:lstStyle/>
          <a:p>
            <a:r>
              <a:rPr lang="en-US" sz="1000" dirty="0">
                <a:solidFill>
                  <a:schemeClr val="bg1"/>
                </a:solidFill>
              </a:rPr>
              <a:t>Rich </a:t>
            </a:r>
            <a:r>
              <a:rPr lang="en-US" sz="1000" dirty="0" err="1">
                <a:solidFill>
                  <a:schemeClr val="bg1"/>
                </a:solidFill>
              </a:rPr>
              <a:t>Brager</a:t>
            </a:r>
            <a:endParaRPr lang="en-US" sz="1000" dirty="0">
              <a:solidFill>
                <a:schemeClr val="bg1"/>
              </a:solidFill>
            </a:endParaRPr>
          </a:p>
        </p:txBody>
      </p:sp>
      <p:sp>
        <p:nvSpPr>
          <p:cNvPr id="6" name="TextBox 5">
            <a:extLst>
              <a:ext uri="{FF2B5EF4-FFF2-40B4-BE49-F238E27FC236}">
                <a16:creationId xmlns:a16="http://schemas.microsoft.com/office/drawing/2014/main" id="{4C20713C-A34C-557A-25A5-CF4431B9A1D8}"/>
              </a:ext>
            </a:extLst>
          </p:cNvPr>
          <p:cNvSpPr txBox="1"/>
          <p:nvPr/>
        </p:nvSpPr>
        <p:spPr>
          <a:xfrm>
            <a:off x="8675081" y="6484701"/>
            <a:ext cx="2546131" cy="246221"/>
          </a:xfrm>
          <a:prstGeom prst="rect">
            <a:avLst/>
          </a:prstGeom>
          <a:noFill/>
        </p:spPr>
        <p:txBody>
          <a:bodyPr wrap="square" rtlCol="0">
            <a:spAutoFit/>
          </a:bodyPr>
          <a:lstStyle/>
          <a:p>
            <a:r>
              <a:rPr lang="en-US" sz="1000" dirty="0">
                <a:solidFill>
                  <a:schemeClr val="bg1"/>
                </a:solidFill>
              </a:rPr>
              <a:t>Carol Hammer</a:t>
            </a:r>
          </a:p>
        </p:txBody>
      </p:sp>
      <p:pic>
        <p:nvPicPr>
          <p:cNvPr id="22" name="Picture Placeholder 21" descr="A path through a forest with Virginia bluebells in flower">
            <a:extLst>
              <a:ext uri="{FF2B5EF4-FFF2-40B4-BE49-F238E27FC236}">
                <a16:creationId xmlns:a16="http://schemas.microsoft.com/office/drawing/2014/main" id="{EF9D250A-32F1-CC05-1B48-A982403B520F}"/>
              </a:ext>
            </a:extLst>
          </p:cNvPr>
          <p:cNvPicPr>
            <a:picLocks noGrp="1" noChangeAspect="1"/>
          </p:cNvPicPr>
          <p:nvPr>
            <p:ph type="pic" sz="quarter" idx="19"/>
          </p:nvPr>
        </p:nvPicPr>
        <p:blipFill rotWithShape="1">
          <a:blip r:embed="rId7" cstate="screen">
            <a:extLst>
              <a:ext uri="{28A0092B-C50C-407E-A947-70E740481C1C}">
                <a14:useLocalDpi xmlns:a14="http://schemas.microsoft.com/office/drawing/2010/main"/>
              </a:ext>
            </a:extLst>
          </a:blip>
          <a:srcRect/>
          <a:stretch/>
        </p:blipFill>
        <p:spPr>
          <a:xfrm>
            <a:off x="4931534" y="4258603"/>
            <a:ext cx="3666944" cy="2514600"/>
          </a:xfrm>
        </p:spPr>
      </p:pic>
      <p:sp>
        <p:nvSpPr>
          <p:cNvPr id="24" name="TextBox 23">
            <a:extLst>
              <a:ext uri="{FF2B5EF4-FFF2-40B4-BE49-F238E27FC236}">
                <a16:creationId xmlns:a16="http://schemas.microsoft.com/office/drawing/2014/main" id="{6AA99FFB-A42C-2649-6535-F2EC6BEC255B}"/>
              </a:ext>
            </a:extLst>
          </p:cNvPr>
          <p:cNvSpPr txBox="1"/>
          <p:nvPr/>
        </p:nvSpPr>
        <p:spPr>
          <a:xfrm>
            <a:off x="4855567" y="6528773"/>
            <a:ext cx="2546131" cy="246221"/>
          </a:xfrm>
          <a:prstGeom prst="rect">
            <a:avLst/>
          </a:prstGeom>
          <a:noFill/>
        </p:spPr>
        <p:txBody>
          <a:bodyPr wrap="square" rtlCol="0">
            <a:spAutoFit/>
          </a:bodyPr>
          <a:lstStyle/>
          <a:p>
            <a:r>
              <a:rPr lang="en-US" sz="1000" dirty="0">
                <a:solidFill>
                  <a:schemeClr val="bg1"/>
                </a:solidFill>
              </a:rPr>
              <a:t>Maria </a:t>
            </a:r>
            <a:r>
              <a:rPr lang="en-US" sz="1000" dirty="0" err="1">
                <a:solidFill>
                  <a:schemeClr val="bg1"/>
                </a:solidFill>
              </a:rPr>
              <a:t>Cannata</a:t>
            </a:r>
            <a:endParaRPr lang="en-US" sz="1000" dirty="0">
              <a:solidFill>
                <a:schemeClr val="bg1"/>
              </a:solidFill>
            </a:endParaRPr>
          </a:p>
        </p:txBody>
      </p:sp>
    </p:spTree>
    <p:extLst>
      <p:ext uri="{BB962C8B-B14F-4D97-AF65-F5344CB8AC3E}">
        <p14:creationId xmlns:p14="http://schemas.microsoft.com/office/powerpoint/2010/main" val="238471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0D1E46B-5EBB-F1B8-4227-45607B9F15DB}"/>
              </a:ext>
            </a:extLst>
          </p:cNvPr>
          <p:cNvSpPr>
            <a:spLocks noGrp="1"/>
          </p:cNvSpPr>
          <p:nvPr>
            <p:ph type="title"/>
          </p:nvPr>
        </p:nvSpPr>
        <p:spPr>
          <a:xfrm>
            <a:off x="322461" y="279064"/>
            <a:ext cx="8724167" cy="750443"/>
          </a:xfrm>
        </p:spPr>
        <p:txBody>
          <a:bodyPr/>
          <a:lstStyle/>
          <a:p>
            <a:r>
              <a:rPr lang="en-US" b="1" dirty="0">
                <a:latin typeface="Arial Black" panose="020B0604020202020204" pitchFamily="34" charset="0"/>
                <a:cs typeface="Arial Black" panose="020B0604020202020204" pitchFamily="34" charset="0"/>
              </a:rPr>
              <a:t>Connections to Projects</a:t>
            </a:r>
          </a:p>
        </p:txBody>
      </p:sp>
      <p:pic>
        <p:nvPicPr>
          <p:cNvPr id="17" name="Content Placeholder 4" descr="A person holding a a dead opossum. ">
            <a:extLst>
              <a:ext uri="{FF2B5EF4-FFF2-40B4-BE49-F238E27FC236}">
                <a16:creationId xmlns:a16="http://schemas.microsoft.com/office/drawing/2014/main" id="{88B1A11B-D3BB-C83C-A61E-7A14639A3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
          <a:stretch/>
        </p:blipFill>
        <p:spPr>
          <a:xfrm>
            <a:off x="317699" y="1115567"/>
            <a:ext cx="4240237" cy="5636567"/>
          </a:xfrm>
          <a:prstGeom prst="rect">
            <a:avLst/>
          </a:prstGeom>
        </p:spPr>
      </p:pic>
      <p:pic>
        <p:nvPicPr>
          <p:cNvPr id="21" name="Picture 20" descr="Two volunteers in orange vests holding trash pickers and standing by an Adopt-a-Park: Historic Rivers Chapter sign.">
            <a:extLst>
              <a:ext uri="{FF2B5EF4-FFF2-40B4-BE49-F238E27FC236}">
                <a16:creationId xmlns:a16="http://schemas.microsoft.com/office/drawing/2014/main" id="{4103669C-7F36-FED1-E140-2EE74CAEB5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4545" y="1115567"/>
            <a:ext cx="3358588" cy="5636567"/>
          </a:xfrm>
          <a:prstGeom prst="rect">
            <a:avLst/>
          </a:prstGeom>
        </p:spPr>
      </p:pic>
      <p:pic>
        <p:nvPicPr>
          <p:cNvPr id="25" name="Picture 24" descr="A person dumping oyster shells from a basket into a large body of water">
            <a:extLst>
              <a:ext uri="{FF2B5EF4-FFF2-40B4-BE49-F238E27FC236}">
                <a16:creationId xmlns:a16="http://schemas.microsoft.com/office/drawing/2014/main" id="{0179A079-0CDE-3761-3D66-6708C6F81B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69742" y="1115567"/>
            <a:ext cx="3672839" cy="5636567"/>
          </a:xfrm>
          <a:prstGeom prst="rect">
            <a:avLst/>
          </a:prstGeom>
        </p:spPr>
      </p:pic>
      <p:sp>
        <p:nvSpPr>
          <p:cNvPr id="2" name="TextBox 1">
            <a:extLst>
              <a:ext uri="{FF2B5EF4-FFF2-40B4-BE49-F238E27FC236}">
                <a16:creationId xmlns:a16="http://schemas.microsoft.com/office/drawing/2014/main" id="{BDBD6028-CE2F-DD5D-AA69-B178D71BD95F}"/>
              </a:ext>
            </a:extLst>
          </p:cNvPr>
          <p:cNvSpPr txBox="1"/>
          <p:nvPr/>
        </p:nvSpPr>
        <p:spPr>
          <a:xfrm>
            <a:off x="10929399" y="6505913"/>
            <a:ext cx="1039791" cy="246221"/>
          </a:xfrm>
          <a:prstGeom prst="rect">
            <a:avLst/>
          </a:prstGeom>
          <a:noFill/>
        </p:spPr>
        <p:txBody>
          <a:bodyPr wrap="square" rtlCol="0">
            <a:spAutoFit/>
          </a:bodyPr>
          <a:lstStyle/>
          <a:p>
            <a:r>
              <a:rPr lang="en-US" sz="1000" dirty="0">
                <a:solidFill>
                  <a:schemeClr val="bg1"/>
                </a:solidFill>
              </a:rPr>
              <a:t>Cindy Andrews</a:t>
            </a:r>
          </a:p>
        </p:txBody>
      </p:sp>
      <p:sp>
        <p:nvSpPr>
          <p:cNvPr id="3" name="TextBox 2">
            <a:extLst>
              <a:ext uri="{FF2B5EF4-FFF2-40B4-BE49-F238E27FC236}">
                <a16:creationId xmlns:a16="http://schemas.microsoft.com/office/drawing/2014/main" id="{6B46A8D8-0351-2551-F767-DD0871474D9F}"/>
              </a:ext>
            </a:extLst>
          </p:cNvPr>
          <p:cNvSpPr txBox="1"/>
          <p:nvPr/>
        </p:nvSpPr>
        <p:spPr>
          <a:xfrm>
            <a:off x="4684545" y="6505912"/>
            <a:ext cx="1039791" cy="246221"/>
          </a:xfrm>
          <a:prstGeom prst="rect">
            <a:avLst/>
          </a:prstGeom>
          <a:noFill/>
        </p:spPr>
        <p:txBody>
          <a:bodyPr wrap="square" rtlCol="0">
            <a:spAutoFit/>
          </a:bodyPr>
          <a:lstStyle/>
          <a:p>
            <a:r>
              <a:rPr lang="en-US" sz="1000" dirty="0">
                <a:solidFill>
                  <a:schemeClr val="bg1"/>
                </a:solidFill>
              </a:rPr>
              <a:t>Connie Reitz</a:t>
            </a:r>
          </a:p>
        </p:txBody>
      </p:sp>
      <p:sp>
        <p:nvSpPr>
          <p:cNvPr id="4" name="TextBox 3">
            <a:extLst>
              <a:ext uri="{FF2B5EF4-FFF2-40B4-BE49-F238E27FC236}">
                <a16:creationId xmlns:a16="http://schemas.microsoft.com/office/drawing/2014/main" id="{B8149FEB-5834-F2DD-B4FB-717B0CBA001D}"/>
              </a:ext>
            </a:extLst>
          </p:cNvPr>
          <p:cNvSpPr txBox="1"/>
          <p:nvPr/>
        </p:nvSpPr>
        <p:spPr>
          <a:xfrm>
            <a:off x="317699" y="6492875"/>
            <a:ext cx="1039791" cy="246221"/>
          </a:xfrm>
          <a:prstGeom prst="rect">
            <a:avLst/>
          </a:prstGeom>
          <a:solidFill>
            <a:schemeClr val="bg2">
              <a:alpha val="68617"/>
            </a:schemeClr>
          </a:solidFill>
        </p:spPr>
        <p:txBody>
          <a:bodyPr wrap="square" rtlCol="0">
            <a:spAutoFit/>
          </a:bodyPr>
          <a:lstStyle/>
          <a:p>
            <a:r>
              <a:rPr lang="en-US" sz="1000" dirty="0"/>
              <a:t>Janet </a:t>
            </a:r>
            <a:r>
              <a:rPr lang="en-US" sz="1000" dirty="0" err="1"/>
              <a:t>Hormes</a:t>
            </a:r>
            <a:endParaRPr lang="en-US" sz="1000" dirty="0"/>
          </a:p>
        </p:txBody>
      </p:sp>
    </p:spTree>
    <p:extLst>
      <p:ext uri="{BB962C8B-B14F-4D97-AF65-F5344CB8AC3E}">
        <p14:creationId xmlns:p14="http://schemas.microsoft.com/office/powerpoint/2010/main" val="3044749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8A06-8E62-110F-D82B-A98A3B8AA093}"/>
              </a:ext>
            </a:extLst>
          </p:cNvPr>
          <p:cNvSpPr>
            <a:spLocks noGrp="1"/>
          </p:cNvSpPr>
          <p:nvPr>
            <p:ph type="title"/>
          </p:nvPr>
        </p:nvSpPr>
        <p:spPr/>
        <p:txBody>
          <a:bodyPr/>
          <a:lstStyle/>
          <a:p>
            <a:r>
              <a:rPr lang="en-US" b="1" dirty="0">
                <a:latin typeface="Arial Black" panose="020B0604020202020204" pitchFamily="34" charset="0"/>
                <a:cs typeface="Arial Black" panose="020B0604020202020204" pitchFamily="34" charset="0"/>
              </a:rPr>
              <a:t>Credentials</a:t>
            </a:r>
          </a:p>
        </p:txBody>
      </p:sp>
      <p:pic>
        <p:nvPicPr>
          <p:cNvPr id="5" name="Picture 4" descr="A certificate awarding Certified Virginia Master Naturalist status to Blue Byrd in June 2023 signed by Woodsy T. Owl and Michelle D. Prysby">
            <a:extLst>
              <a:ext uri="{FF2B5EF4-FFF2-40B4-BE49-F238E27FC236}">
                <a16:creationId xmlns:a16="http://schemas.microsoft.com/office/drawing/2014/main" id="{130B2DFF-6363-BCA4-97B5-4E0AE3D17380}"/>
              </a:ext>
            </a:extLst>
          </p:cNvPr>
          <p:cNvPicPr>
            <a:picLocks noChangeAspect="1"/>
          </p:cNvPicPr>
          <p:nvPr/>
        </p:nvPicPr>
        <p:blipFill>
          <a:blip r:embed="rId3"/>
          <a:stretch>
            <a:fillRect/>
          </a:stretch>
        </p:blipFill>
        <p:spPr>
          <a:xfrm>
            <a:off x="2209800" y="852055"/>
            <a:ext cx="7772400" cy="6005945"/>
          </a:xfrm>
          <a:prstGeom prst="rect">
            <a:avLst/>
          </a:prstGeom>
        </p:spPr>
      </p:pic>
    </p:spTree>
    <p:extLst>
      <p:ext uri="{BB962C8B-B14F-4D97-AF65-F5344CB8AC3E}">
        <p14:creationId xmlns:p14="http://schemas.microsoft.com/office/powerpoint/2010/main" val="46312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8A06-8E62-110F-D82B-A98A3B8AA093}"/>
              </a:ext>
            </a:extLst>
          </p:cNvPr>
          <p:cNvSpPr>
            <a:spLocks noGrp="1"/>
          </p:cNvSpPr>
          <p:nvPr>
            <p:ph type="title"/>
          </p:nvPr>
        </p:nvSpPr>
        <p:spPr>
          <a:xfrm>
            <a:off x="134815" y="365125"/>
            <a:ext cx="8724167" cy="750443"/>
          </a:xfrm>
        </p:spPr>
        <p:txBody>
          <a:bodyPr/>
          <a:lstStyle/>
          <a:p>
            <a:r>
              <a:rPr lang="en-US" b="1" dirty="0">
                <a:latin typeface="Arial Black" panose="020B0604020202020204" pitchFamily="34" charset="0"/>
                <a:cs typeface="Arial Black" panose="020B0604020202020204" pitchFamily="34" charset="0"/>
              </a:rPr>
              <a:t>Leadership Experience</a:t>
            </a:r>
          </a:p>
        </p:txBody>
      </p:sp>
      <p:pic>
        <p:nvPicPr>
          <p:cNvPr id="9" name="Picture Placeholder 8" descr="A group of people in the woods">
            <a:extLst>
              <a:ext uri="{FF2B5EF4-FFF2-40B4-BE49-F238E27FC236}">
                <a16:creationId xmlns:a16="http://schemas.microsoft.com/office/drawing/2014/main" id="{159A8E85-1F18-184B-DB29-FDF07E7A81C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134816" y="1316037"/>
            <a:ext cx="4662267" cy="5046662"/>
          </a:xfrm>
        </p:spPr>
      </p:pic>
      <p:pic>
        <p:nvPicPr>
          <p:cNvPr id="13" name="Picture 12" descr="A group of people sitting at a desk">
            <a:extLst>
              <a:ext uri="{FF2B5EF4-FFF2-40B4-BE49-F238E27FC236}">
                <a16:creationId xmlns:a16="http://schemas.microsoft.com/office/drawing/2014/main" id="{510B7A4C-7365-DEA2-3106-AF1BDF49AA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4265" y="1331136"/>
            <a:ext cx="7142920" cy="5031563"/>
          </a:xfrm>
          <a:prstGeom prst="rect">
            <a:avLst/>
          </a:prstGeom>
        </p:spPr>
      </p:pic>
      <p:sp>
        <p:nvSpPr>
          <p:cNvPr id="3" name="TextBox 2">
            <a:extLst>
              <a:ext uri="{FF2B5EF4-FFF2-40B4-BE49-F238E27FC236}">
                <a16:creationId xmlns:a16="http://schemas.microsoft.com/office/drawing/2014/main" id="{7471F0F8-1AE6-08E6-FC20-6DF57430BD60}"/>
              </a:ext>
            </a:extLst>
          </p:cNvPr>
          <p:cNvSpPr txBox="1"/>
          <p:nvPr/>
        </p:nvSpPr>
        <p:spPr>
          <a:xfrm>
            <a:off x="134815" y="6116478"/>
            <a:ext cx="103979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
        <p:nvSpPr>
          <p:cNvPr id="4" name="TextBox 3">
            <a:extLst>
              <a:ext uri="{FF2B5EF4-FFF2-40B4-BE49-F238E27FC236}">
                <a16:creationId xmlns:a16="http://schemas.microsoft.com/office/drawing/2014/main" id="{73522533-E36B-FA3C-586E-F9E08AEF46C3}"/>
              </a:ext>
            </a:extLst>
          </p:cNvPr>
          <p:cNvSpPr txBox="1"/>
          <p:nvPr/>
        </p:nvSpPr>
        <p:spPr>
          <a:xfrm>
            <a:off x="4914265" y="6111017"/>
            <a:ext cx="1039791" cy="246221"/>
          </a:xfrm>
          <a:prstGeom prst="rect">
            <a:avLst/>
          </a:prstGeom>
          <a:noFill/>
        </p:spPr>
        <p:txBody>
          <a:bodyPr wrap="square" rtlCol="0">
            <a:spAutoFit/>
          </a:bodyPr>
          <a:lstStyle/>
          <a:p>
            <a:r>
              <a:rPr lang="en-US" sz="1000" dirty="0">
                <a:solidFill>
                  <a:schemeClr val="bg1"/>
                </a:solidFill>
              </a:rPr>
              <a:t>Jennifer Gagnon</a:t>
            </a:r>
          </a:p>
        </p:txBody>
      </p:sp>
    </p:spTree>
    <p:extLst>
      <p:ext uri="{BB962C8B-B14F-4D97-AF65-F5344CB8AC3E}">
        <p14:creationId xmlns:p14="http://schemas.microsoft.com/office/powerpoint/2010/main" val="384902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a:xfrm>
            <a:off x="488823" y="293688"/>
            <a:ext cx="10515600" cy="2852737"/>
          </a:xfrm>
        </p:spPr>
        <p:txBody>
          <a:bodyPr>
            <a:normAutofit/>
          </a:bodyPr>
          <a:lstStyle/>
          <a:p>
            <a:r>
              <a:rPr lang="en-US" sz="4400" b="1" dirty="0">
                <a:latin typeface="Arial Black" panose="020B0604020202020204" pitchFamily="34" charset="0"/>
                <a:cs typeface="Arial Black" panose="020B0604020202020204" pitchFamily="34" charset="0"/>
              </a:rPr>
              <a:t>What is the Virginia Master Naturalist Program, anyway?</a:t>
            </a:r>
          </a:p>
        </p:txBody>
      </p:sp>
      <p:pic>
        <p:nvPicPr>
          <p:cNvPr id="6" name="Picture 5" descr="A group of light blue fish">
            <a:extLst>
              <a:ext uri="{FF2B5EF4-FFF2-40B4-BE49-F238E27FC236}">
                <a16:creationId xmlns:a16="http://schemas.microsoft.com/office/drawing/2014/main" id="{F68410B2-3E55-E931-C74E-C66FAAD8B44C}"/>
              </a:ext>
            </a:extLst>
          </p:cNvPr>
          <p:cNvPicPr>
            <a:picLocks noChangeAspect="1"/>
          </p:cNvPicPr>
          <p:nvPr/>
        </p:nvPicPr>
        <p:blipFill>
          <a:blip r:embed="rId3"/>
          <a:stretch>
            <a:fillRect/>
          </a:stretch>
        </p:blipFill>
        <p:spPr>
          <a:xfrm>
            <a:off x="5408457" y="2888974"/>
            <a:ext cx="6592535" cy="3675338"/>
          </a:xfrm>
          <a:prstGeom prst="rect">
            <a:avLst/>
          </a:prstGeom>
        </p:spPr>
      </p:pic>
      <p:sp>
        <p:nvSpPr>
          <p:cNvPr id="3" name="TextBox 2">
            <a:extLst>
              <a:ext uri="{FF2B5EF4-FFF2-40B4-BE49-F238E27FC236}">
                <a16:creationId xmlns:a16="http://schemas.microsoft.com/office/drawing/2014/main" id="{09DA439A-2749-DC56-D6B0-8B4BC17CBC53}"/>
              </a:ext>
            </a:extLst>
          </p:cNvPr>
          <p:cNvSpPr txBox="1"/>
          <p:nvPr/>
        </p:nvSpPr>
        <p:spPr>
          <a:xfrm>
            <a:off x="7390505" y="6596390"/>
            <a:ext cx="4801496"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1907419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butterflies on the ground&#10;">
            <a:extLst>
              <a:ext uri="{FF2B5EF4-FFF2-40B4-BE49-F238E27FC236}">
                <a16:creationId xmlns:a16="http://schemas.microsoft.com/office/drawing/2014/main" id="{476C9DA4-3241-F17D-367B-D976E78258B8}"/>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t="-34"/>
          <a:stretch/>
        </p:blipFill>
        <p:spPr>
          <a:xfrm>
            <a:off x="272469" y="545592"/>
            <a:ext cx="7070676" cy="5940552"/>
          </a:xfrm>
        </p:spPr>
      </p:pic>
      <p:pic>
        <p:nvPicPr>
          <p:cNvPr id="8" name="Picture 7" descr="A butterfly on a flower">
            <a:extLst>
              <a:ext uri="{FF2B5EF4-FFF2-40B4-BE49-F238E27FC236}">
                <a16:creationId xmlns:a16="http://schemas.microsoft.com/office/drawing/2014/main" id="{D2CF5F66-D2C5-6175-F51C-541BBA6888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01866" y="545592"/>
            <a:ext cx="3799113" cy="3112008"/>
          </a:xfrm>
          <a:prstGeom prst="rect">
            <a:avLst/>
          </a:prstGeom>
        </p:spPr>
      </p:pic>
      <p:pic>
        <p:nvPicPr>
          <p:cNvPr id="10" name="Picture 9" descr="A butterfly on a shell">
            <a:extLst>
              <a:ext uri="{FF2B5EF4-FFF2-40B4-BE49-F238E27FC236}">
                <a16:creationId xmlns:a16="http://schemas.microsoft.com/office/drawing/2014/main" id="{98EA65DF-EB72-D817-1975-9F29EE3514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01865" y="3901440"/>
            <a:ext cx="3791697" cy="2584704"/>
          </a:xfrm>
          <a:prstGeom prst="rect">
            <a:avLst/>
          </a:prstGeom>
        </p:spPr>
      </p:pic>
      <p:sp>
        <p:nvSpPr>
          <p:cNvPr id="11" name="TextBox 10">
            <a:extLst>
              <a:ext uri="{FF2B5EF4-FFF2-40B4-BE49-F238E27FC236}">
                <a16:creationId xmlns:a16="http://schemas.microsoft.com/office/drawing/2014/main" id="{9551626C-C6EA-785A-7CA1-5527A1DECAE9}"/>
              </a:ext>
            </a:extLst>
          </p:cNvPr>
          <p:cNvSpPr txBox="1"/>
          <p:nvPr/>
        </p:nvSpPr>
        <p:spPr>
          <a:xfrm>
            <a:off x="7601865" y="3410189"/>
            <a:ext cx="103979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
        <p:nvSpPr>
          <p:cNvPr id="12" name="TextBox 11">
            <a:extLst>
              <a:ext uri="{FF2B5EF4-FFF2-40B4-BE49-F238E27FC236}">
                <a16:creationId xmlns:a16="http://schemas.microsoft.com/office/drawing/2014/main" id="{89E936E9-14AB-A9F4-BEE5-4DB4735B3AB9}"/>
              </a:ext>
            </a:extLst>
          </p:cNvPr>
          <p:cNvSpPr txBox="1"/>
          <p:nvPr/>
        </p:nvSpPr>
        <p:spPr>
          <a:xfrm>
            <a:off x="272469" y="545592"/>
            <a:ext cx="1039791" cy="246221"/>
          </a:xfrm>
          <a:prstGeom prst="rect">
            <a:avLst/>
          </a:prstGeom>
          <a:noFill/>
        </p:spPr>
        <p:txBody>
          <a:bodyPr wrap="square" rtlCol="0">
            <a:spAutoFit/>
          </a:bodyPr>
          <a:lstStyle/>
          <a:p>
            <a:r>
              <a:rPr lang="en-US" sz="1000" dirty="0"/>
              <a:t>Kevin </a:t>
            </a:r>
            <a:r>
              <a:rPr lang="en-US" sz="1000" dirty="0" err="1"/>
              <a:t>Divins</a:t>
            </a:r>
            <a:endParaRPr lang="en-US" sz="1000" dirty="0"/>
          </a:p>
        </p:txBody>
      </p:sp>
      <p:sp>
        <p:nvSpPr>
          <p:cNvPr id="13" name="TextBox 12">
            <a:extLst>
              <a:ext uri="{FF2B5EF4-FFF2-40B4-BE49-F238E27FC236}">
                <a16:creationId xmlns:a16="http://schemas.microsoft.com/office/drawing/2014/main" id="{D1762AD3-833E-BE81-AC21-D00A46148449}"/>
              </a:ext>
            </a:extLst>
          </p:cNvPr>
          <p:cNvSpPr txBox="1"/>
          <p:nvPr/>
        </p:nvSpPr>
        <p:spPr>
          <a:xfrm>
            <a:off x="7601865" y="6239923"/>
            <a:ext cx="1039791" cy="246221"/>
          </a:xfrm>
          <a:prstGeom prst="rect">
            <a:avLst/>
          </a:prstGeom>
          <a:noFill/>
        </p:spPr>
        <p:txBody>
          <a:bodyPr wrap="square" rtlCol="0">
            <a:spAutoFit/>
          </a:bodyPr>
          <a:lstStyle/>
          <a:p>
            <a:r>
              <a:rPr lang="en-US" sz="1000" dirty="0"/>
              <a:t>Felice Bond</a:t>
            </a:r>
          </a:p>
        </p:txBody>
      </p:sp>
      <p:sp>
        <p:nvSpPr>
          <p:cNvPr id="2" name="Title 1">
            <a:extLst>
              <a:ext uri="{FF2B5EF4-FFF2-40B4-BE49-F238E27FC236}">
                <a16:creationId xmlns:a16="http://schemas.microsoft.com/office/drawing/2014/main" id="{8846E167-4F5B-5609-8256-3596576E6CF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Placeholder page for partner discussion</a:t>
            </a:r>
          </a:p>
        </p:txBody>
      </p:sp>
    </p:spTree>
    <p:extLst>
      <p:ext uri="{BB962C8B-B14F-4D97-AF65-F5344CB8AC3E}">
        <p14:creationId xmlns:p14="http://schemas.microsoft.com/office/powerpoint/2010/main" val="1485793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p:txBody>
          <a:bodyPr/>
          <a:lstStyle/>
          <a:p>
            <a:r>
              <a:rPr lang="en-US" b="1" dirty="0">
                <a:latin typeface="Arial Black" panose="020B0604020202020204" pitchFamily="34" charset="0"/>
                <a:cs typeface="Arial Black" panose="020B0604020202020204" pitchFamily="34" charset="0"/>
              </a:rPr>
              <a:t>Our Mission</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553390" y="1950719"/>
            <a:ext cx="5064861" cy="3785849"/>
          </a:xfrm>
        </p:spPr>
        <p:txBody>
          <a:bodyPr>
            <a:normAutofit/>
          </a:bodyPr>
          <a:lstStyle/>
          <a:p>
            <a:pPr marL="0" indent="0">
              <a:lnSpc>
                <a:spcPct val="110000"/>
              </a:lnSpc>
              <a:buNone/>
            </a:pPr>
            <a:r>
              <a:rPr lang="en-US" sz="2400" dirty="0">
                <a:latin typeface="Arial" panose="020B0604020202020204" pitchFamily="34" charset="0"/>
                <a:cs typeface="Arial" panose="020B0604020202020204" pitchFamily="34" charset="0"/>
              </a:rPr>
              <a:t>The Virginia Master Naturalist program is a statewide corps of volunteers providing education, outreach, and service dedicated to the beneficial management of natural resources and natural areas within their communities.</a:t>
            </a:r>
          </a:p>
          <a:p>
            <a:endParaRPr lang="en-US" sz="2400" dirty="0">
              <a:latin typeface="Arial" panose="020B0604020202020204" pitchFamily="34" charset="0"/>
              <a:cs typeface="Arial" panose="020B0604020202020204" pitchFamily="34" charset="0"/>
            </a:endParaRPr>
          </a:p>
        </p:txBody>
      </p:sp>
      <p:pic>
        <p:nvPicPr>
          <p:cNvPr id="8" name="Picture Placeholder 7" descr="A person holding a set of binoculars&#10;">
            <a:extLst>
              <a:ext uri="{FF2B5EF4-FFF2-40B4-BE49-F238E27FC236}">
                <a16:creationId xmlns:a16="http://schemas.microsoft.com/office/drawing/2014/main" id="{FB22CA8F-A392-A0A7-DBC8-133567AC1AC0}"/>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6858000"/>
          </a:xfrm>
        </p:spPr>
      </p:pic>
      <p:sp>
        <p:nvSpPr>
          <p:cNvPr id="2" name="TextBox 1">
            <a:extLst>
              <a:ext uri="{FF2B5EF4-FFF2-40B4-BE49-F238E27FC236}">
                <a16:creationId xmlns:a16="http://schemas.microsoft.com/office/drawing/2014/main" id="{220FC300-C25A-187E-8988-D17C6BD4E60D}"/>
              </a:ext>
            </a:extLst>
          </p:cNvPr>
          <p:cNvSpPr txBox="1"/>
          <p:nvPr/>
        </p:nvSpPr>
        <p:spPr>
          <a:xfrm>
            <a:off x="11119104" y="6610666"/>
            <a:ext cx="1072896" cy="246221"/>
          </a:xfrm>
          <a:prstGeom prst="rect">
            <a:avLst/>
          </a:prstGeom>
          <a:noFill/>
        </p:spPr>
        <p:txBody>
          <a:bodyPr wrap="square" rtlCol="0">
            <a:spAutoFit/>
          </a:bodyPr>
          <a:lstStyle/>
          <a:p>
            <a:r>
              <a:rPr lang="en-US" sz="1000" dirty="0">
                <a:solidFill>
                  <a:schemeClr val="bg1"/>
                </a:solidFill>
              </a:rPr>
              <a:t>Tomoko Hamada</a:t>
            </a:r>
          </a:p>
        </p:txBody>
      </p:sp>
    </p:spTree>
    <p:extLst>
      <p:ext uri="{BB962C8B-B14F-4D97-AF65-F5344CB8AC3E}">
        <p14:creationId xmlns:p14="http://schemas.microsoft.com/office/powerpoint/2010/main" val="2384969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p:txBody>
          <a:bodyPr/>
          <a:lstStyle/>
          <a:p>
            <a:r>
              <a:rPr lang="en-US" b="1" dirty="0">
                <a:latin typeface="Arial Black" panose="020B0604020202020204" pitchFamily="34" charset="0"/>
                <a:cs typeface="Arial Black" panose="020B0604020202020204" pitchFamily="34" charset="0"/>
              </a:rPr>
              <a:t>Focus on Natural Resources</a:t>
            </a:r>
          </a:p>
        </p:txBody>
      </p:sp>
      <p:sp>
        <p:nvSpPr>
          <p:cNvPr id="6" name="Content Placeholder 5">
            <a:extLst>
              <a:ext uri="{FF2B5EF4-FFF2-40B4-BE49-F238E27FC236}">
                <a16:creationId xmlns:a16="http://schemas.microsoft.com/office/drawing/2014/main" id="{352C8A7F-1BFE-D2EA-043D-712BCEA13288}"/>
              </a:ext>
            </a:extLst>
          </p:cNvPr>
          <p:cNvSpPr>
            <a:spLocks noGrp="1"/>
          </p:cNvSpPr>
          <p:nvPr>
            <p:ph sz="half" idx="1"/>
          </p:nvPr>
        </p:nvSpPr>
        <p:spPr/>
        <p:txBody>
          <a:bodyPr>
            <a:normAutofit/>
          </a:bodyPr>
          <a:lstStyle/>
          <a:p>
            <a:r>
              <a:rPr lang="en-US" sz="2400" dirty="0">
                <a:latin typeface="Arial" panose="020B0604020202020204" pitchFamily="34" charset="0"/>
                <a:cs typeface="Arial" panose="020B0604020202020204" pitchFamily="34" charset="0"/>
              </a:rPr>
              <a:t>A program to benefit Virginia’s wildlife, woods, waters, and other natural resources</a:t>
            </a:r>
          </a:p>
        </p:txBody>
      </p:sp>
      <p:pic>
        <p:nvPicPr>
          <p:cNvPr id="7" name="Picture Placeholder 6" descr="A black and yellow spotted salamander on a rock">
            <a:extLst>
              <a:ext uri="{FF2B5EF4-FFF2-40B4-BE49-F238E27FC236}">
                <a16:creationId xmlns:a16="http://schemas.microsoft.com/office/drawing/2014/main" id="{D0574EE9-EC05-C3D4-D150-24F6E574065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797911" y="3986784"/>
            <a:ext cx="3488313" cy="2493293"/>
          </a:xfrm>
        </p:spPr>
      </p:pic>
      <p:pic>
        <p:nvPicPr>
          <p:cNvPr id="18" name="Picture Placeholder 17" descr="A group of trees with fall colors">
            <a:extLst>
              <a:ext uri="{FF2B5EF4-FFF2-40B4-BE49-F238E27FC236}">
                <a16:creationId xmlns:a16="http://schemas.microsoft.com/office/drawing/2014/main" id="{BC876722-DF2F-7EA1-DB16-3446E232A835}"/>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t="-1729"/>
          <a:stretch/>
        </p:blipFill>
        <p:spPr>
          <a:xfrm>
            <a:off x="4507835" y="3950493"/>
            <a:ext cx="3355339" cy="2542381"/>
          </a:xfrm>
        </p:spPr>
      </p:pic>
      <p:pic>
        <p:nvPicPr>
          <p:cNvPr id="22" name="Picture Placeholder 21" descr="A sunset over a body of water">
            <a:extLst>
              <a:ext uri="{FF2B5EF4-FFF2-40B4-BE49-F238E27FC236}">
                <a16:creationId xmlns:a16="http://schemas.microsoft.com/office/drawing/2014/main" id="{692F2AA5-35D0-72B3-4F95-5DB51E716CF7}"/>
              </a:ext>
            </a:extLst>
          </p:cNvPr>
          <p:cNvPicPr>
            <a:picLocks noGrp="1" noChangeAspect="1"/>
          </p:cNvPicPr>
          <p:nvPr>
            <p:ph type="pic" sz="quarter" idx="18"/>
          </p:nvPr>
        </p:nvPicPr>
        <p:blipFill rotWithShape="1">
          <a:blip r:embed="rId5" cstate="screen">
            <a:extLst>
              <a:ext uri="{28A0092B-C50C-407E-A947-70E740481C1C}">
                <a14:useLocalDpi xmlns:a14="http://schemas.microsoft.com/office/drawing/2010/main"/>
              </a:ext>
            </a:extLst>
          </a:blip>
          <a:srcRect t="-1729"/>
          <a:stretch/>
        </p:blipFill>
        <p:spPr>
          <a:xfrm>
            <a:off x="8069839" y="3950494"/>
            <a:ext cx="3355339" cy="2542380"/>
          </a:xfrm>
        </p:spPr>
      </p:pic>
      <p:sp>
        <p:nvSpPr>
          <p:cNvPr id="3" name="TextBox 2">
            <a:extLst>
              <a:ext uri="{FF2B5EF4-FFF2-40B4-BE49-F238E27FC236}">
                <a16:creationId xmlns:a16="http://schemas.microsoft.com/office/drawing/2014/main" id="{A1F6D07F-804B-B837-51C3-678EF6BA9F1A}"/>
              </a:ext>
            </a:extLst>
          </p:cNvPr>
          <p:cNvSpPr txBox="1"/>
          <p:nvPr/>
        </p:nvSpPr>
        <p:spPr>
          <a:xfrm>
            <a:off x="3259764" y="6233856"/>
            <a:ext cx="103979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
        <p:nvSpPr>
          <p:cNvPr id="4" name="TextBox 3">
            <a:extLst>
              <a:ext uri="{FF2B5EF4-FFF2-40B4-BE49-F238E27FC236}">
                <a16:creationId xmlns:a16="http://schemas.microsoft.com/office/drawing/2014/main" id="{FC335143-8FAD-A1D2-AA99-9CDA3FCFCB1C}"/>
              </a:ext>
            </a:extLst>
          </p:cNvPr>
          <p:cNvSpPr txBox="1"/>
          <p:nvPr/>
        </p:nvSpPr>
        <p:spPr>
          <a:xfrm>
            <a:off x="6823383" y="6233857"/>
            <a:ext cx="103979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
        <p:nvSpPr>
          <p:cNvPr id="5" name="TextBox 4">
            <a:extLst>
              <a:ext uri="{FF2B5EF4-FFF2-40B4-BE49-F238E27FC236}">
                <a16:creationId xmlns:a16="http://schemas.microsoft.com/office/drawing/2014/main" id="{CB8C0EA1-D60B-8B13-F92B-9704E0CFFE78}"/>
              </a:ext>
            </a:extLst>
          </p:cNvPr>
          <p:cNvSpPr txBox="1"/>
          <p:nvPr/>
        </p:nvSpPr>
        <p:spPr>
          <a:xfrm>
            <a:off x="10385387" y="6243635"/>
            <a:ext cx="103979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Tree>
    <p:extLst>
      <p:ext uri="{BB962C8B-B14F-4D97-AF65-F5344CB8AC3E}">
        <p14:creationId xmlns:p14="http://schemas.microsoft.com/office/powerpoint/2010/main" val="1281730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p:txBody>
          <a:bodyPr/>
          <a:lstStyle/>
          <a:p>
            <a:r>
              <a:rPr lang="en-US" b="1" dirty="0">
                <a:latin typeface="Arial Black" panose="020B0604020202020204" pitchFamily="34" charset="0"/>
                <a:cs typeface="Arial Black" panose="020B0604020202020204" pitchFamily="34" charset="0"/>
              </a:rPr>
              <a:t>Focus on Volunteerism</a:t>
            </a:r>
          </a:p>
        </p:txBody>
      </p:sp>
      <p:sp>
        <p:nvSpPr>
          <p:cNvPr id="6" name="Content Placeholder 5">
            <a:extLst>
              <a:ext uri="{FF2B5EF4-FFF2-40B4-BE49-F238E27FC236}">
                <a16:creationId xmlns:a16="http://schemas.microsoft.com/office/drawing/2014/main" id="{352C8A7F-1BFE-D2EA-043D-712BCEA13288}"/>
              </a:ext>
            </a:extLst>
          </p:cNvPr>
          <p:cNvSpPr>
            <a:spLocks noGrp="1"/>
          </p:cNvSpPr>
          <p:nvPr>
            <p:ph sz="half" idx="1"/>
          </p:nvPr>
        </p:nvSpPr>
        <p:spPr/>
        <p:txBody>
          <a:bodyPr>
            <a:normAutofit/>
          </a:bodyPr>
          <a:lstStyle/>
          <a:p>
            <a:r>
              <a:rPr lang="en-US" sz="2400" dirty="0">
                <a:latin typeface="Arial" panose="020B0604020202020204" pitchFamily="34" charset="0"/>
                <a:cs typeface="Arial" panose="020B0604020202020204" pitchFamily="34" charset="0"/>
              </a:rPr>
              <a:t>A program to cultivate volunteers…</a:t>
            </a:r>
          </a:p>
        </p:txBody>
      </p:sp>
      <p:pic>
        <p:nvPicPr>
          <p:cNvPr id="12" name="Picture Placeholder 11" descr="Two people looking at a bird house&#10;">
            <a:extLst>
              <a:ext uri="{FF2B5EF4-FFF2-40B4-BE49-F238E27FC236}">
                <a16:creationId xmlns:a16="http://schemas.microsoft.com/office/drawing/2014/main" id="{2526506D-1996-18D0-9602-0F16BBDCA466}"/>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t="-400" b="-175"/>
          <a:stretch/>
        </p:blipFill>
        <p:spPr>
          <a:xfrm>
            <a:off x="8016829" y="3621728"/>
            <a:ext cx="3620373" cy="2807140"/>
          </a:xfrm>
        </p:spPr>
      </p:pic>
      <p:pic>
        <p:nvPicPr>
          <p:cNvPr id="16" name="Picture Placeholder 15" descr="A couple of girls planting a tree&#10;">
            <a:extLst>
              <a:ext uri="{FF2B5EF4-FFF2-40B4-BE49-F238E27FC236}">
                <a16:creationId xmlns:a16="http://schemas.microsoft.com/office/drawing/2014/main" id="{359AD0ED-3F34-B2B1-0C67-FA6EB1ADFAD8}"/>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a:stretch/>
        </p:blipFill>
        <p:spPr>
          <a:xfrm>
            <a:off x="519091" y="3621728"/>
            <a:ext cx="3644665" cy="2807208"/>
          </a:xfrm>
        </p:spPr>
      </p:pic>
      <p:pic>
        <p:nvPicPr>
          <p:cNvPr id="21" name="Picture Placeholder 20" descr="Two people holding a net in a river&#10;">
            <a:extLst>
              <a:ext uri="{FF2B5EF4-FFF2-40B4-BE49-F238E27FC236}">
                <a16:creationId xmlns:a16="http://schemas.microsoft.com/office/drawing/2014/main" id="{91820656-94DC-4235-CC3B-39ADD5684C1C}"/>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a:xfrm>
            <a:off x="4280106" y="3621728"/>
            <a:ext cx="3620373" cy="2807208"/>
          </a:xfrm>
        </p:spPr>
      </p:pic>
      <p:sp>
        <p:nvSpPr>
          <p:cNvPr id="3" name="TextBox 2">
            <a:extLst>
              <a:ext uri="{FF2B5EF4-FFF2-40B4-BE49-F238E27FC236}">
                <a16:creationId xmlns:a16="http://schemas.microsoft.com/office/drawing/2014/main" id="{B1180E7F-96F9-1F4F-35FB-83937753ED9B}"/>
              </a:ext>
            </a:extLst>
          </p:cNvPr>
          <p:cNvSpPr txBox="1"/>
          <p:nvPr/>
        </p:nvSpPr>
        <p:spPr>
          <a:xfrm>
            <a:off x="519091" y="6182647"/>
            <a:ext cx="1039791" cy="246221"/>
          </a:xfrm>
          <a:prstGeom prst="rect">
            <a:avLst/>
          </a:prstGeom>
          <a:noFill/>
        </p:spPr>
        <p:txBody>
          <a:bodyPr wrap="square" rtlCol="0">
            <a:spAutoFit/>
          </a:bodyPr>
          <a:lstStyle/>
          <a:p>
            <a:r>
              <a:rPr lang="en-US" sz="1000" dirty="0">
                <a:solidFill>
                  <a:schemeClr val="bg1"/>
                </a:solidFill>
              </a:rPr>
              <a:t>Susan </a:t>
            </a:r>
            <a:r>
              <a:rPr lang="en-US" sz="1000" dirty="0" err="1">
                <a:solidFill>
                  <a:schemeClr val="bg1"/>
                </a:solidFill>
              </a:rPr>
              <a:t>Laume</a:t>
            </a:r>
            <a:endParaRPr lang="en-US" sz="1000" dirty="0">
              <a:solidFill>
                <a:schemeClr val="bg1"/>
              </a:solidFill>
            </a:endParaRPr>
          </a:p>
        </p:txBody>
      </p:sp>
      <p:sp>
        <p:nvSpPr>
          <p:cNvPr id="4" name="TextBox 3">
            <a:extLst>
              <a:ext uri="{FF2B5EF4-FFF2-40B4-BE49-F238E27FC236}">
                <a16:creationId xmlns:a16="http://schemas.microsoft.com/office/drawing/2014/main" id="{6DFC160B-4FB6-0DAC-E9CF-558D66E29671}"/>
              </a:ext>
            </a:extLst>
          </p:cNvPr>
          <p:cNvSpPr txBox="1"/>
          <p:nvPr/>
        </p:nvSpPr>
        <p:spPr>
          <a:xfrm>
            <a:off x="8016829" y="6198554"/>
            <a:ext cx="1541145" cy="246221"/>
          </a:xfrm>
          <a:prstGeom prst="rect">
            <a:avLst/>
          </a:prstGeom>
          <a:noFill/>
        </p:spPr>
        <p:txBody>
          <a:bodyPr wrap="square" rtlCol="0">
            <a:spAutoFit/>
          </a:bodyPr>
          <a:lstStyle/>
          <a:p>
            <a:r>
              <a:rPr lang="en-US" sz="1000" dirty="0">
                <a:solidFill>
                  <a:schemeClr val="bg1"/>
                </a:solidFill>
              </a:rPr>
              <a:t>Deborah Humphries</a:t>
            </a:r>
          </a:p>
        </p:txBody>
      </p:sp>
      <p:sp>
        <p:nvSpPr>
          <p:cNvPr id="5" name="TextBox 4">
            <a:extLst>
              <a:ext uri="{FF2B5EF4-FFF2-40B4-BE49-F238E27FC236}">
                <a16:creationId xmlns:a16="http://schemas.microsoft.com/office/drawing/2014/main" id="{DD0EC86F-B464-CAC9-7822-0B612555ED27}"/>
              </a:ext>
            </a:extLst>
          </p:cNvPr>
          <p:cNvSpPr txBox="1"/>
          <p:nvPr/>
        </p:nvSpPr>
        <p:spPr>
          <a:xfrm>
            <a:off x="4280106" y="6198553"/>
            <a:ext cx="1039791" cy="246221"/>
          </a:xfrm>
          <a:prstGeom prst="rect">
            <a:avLst/>
          </a:prstGeom>
          <a:noFill/>
        </p:spPr>
        <p:txBody>
          <a:bodyPr wrap="square" rtlCol="0">
            <a:spAutoFit/>
          </a:bodyPr>
          <a:lstStyle/>
          <a:p>
            <a:r>
              <a:rPr lang="en-US" sz="1000" dirty="0">
                <a:solidFill>
                  <a:schemeClr val="bg1"/>
                </a:solidFill>
              </a:rPr>
              <a:t>Jennifer Helms</a:t>
            </a:r>
          </a:p>
        </p:txBody>
      </p:sp>
    </p:spTree>
    <p:extLst>
      <p:ext uri="{BB962C8B-B14F-4D97-AF65-F5344CB8AC3E}">
        <p14:creationId xmlns:p14="http://schemas.microsoft.com/office/powerpoint/2010/main" val="75699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579223" y="951358"/>
            <a:ext cx="5045764" cy="1325563"/>
          </a:xfrm>
        </p:spPr>
        <p:txBody>
          <a:bodyPr/>
          <a:lstStyle/>
          <a:p>
            <a:r>
              <a:rPr lang="en-US" b="1" dirty="0">
                <a:latin typeface="Epilogue Black" pitchFamily="2" charset="77"/>
              </a:rPr>
              <a:t>From Training…</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805181" y="2480806"/>
            <a:ext cx="5064861" cy="3785849"/>
          </a:xfrm>
        </p:spPr>
        <p:txBody>
          <a:bodyPr>
            <a:normAutofit/>
          </a:bodyPr>
          <a:lstStyle/>
          <a:p>
            <a:r>
              <a:rPr lang="en-US" sz="2400" dirty="0">
                <a:latin typeface="Arial" panose="020B0604020202020204" pitchFamily="34" charset="0"/>
                <a:cs typeface="Arial" panose="020B0604020202020204" pitchFamily="34" charset="0"/>
              </a:rPr>
              <a:t>All VMN volunteers complete a basic training course with a local chapter.</a:t>
            </a:r>
          </a:p>
        </p:txBody>
      </p:sp>
      <p:sp>
        <p:nvSpPr>
          <p:cNvPr id="5" name="Freeform 4">
            <a:extLst>
              <a:ext uri="{FF2B5EF4-FFF2-40B4-BE49-F238E27FC236}">
                <a16:creationId xmlns:a16="http://schemas.microsoft.com/office/drawing/2014/main" id="{D968D2C8-F87D-8294-67CE-BFA202A71B62}"/>
              </a:ext>
              <a:ext uri="{C183D7F6-B498-43B3-948B-1728B52AA6E4}">
                <adec:decorative xmlns:adec="http://schemas.microsoft.com/office/drawing/2017/decorative" val="0"/>
              </a:ext>
            </a:extLst>
          </p:cNvPr>
          <p:cNvSpPr/>
          <p:nvPr/>
        </p:nvSpPr>
        <p:spPr>
          <a:xfrm>
            <a:off x="579223" y="443784"/>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Cultivating Volunteers</a:t>
            </a:r>
          </a:p>
        </p:txBody>
      </p:sp>
      <p:pic>
        <p:nvPicPr>
          <p:cNvPr id="9" name="Picture Placeholder 8" descr="A group of people looking at a leaf&#10;">
            <a:extLst>
              <a:ext uri="{FF2B5EF4-FFF2-40B4-BE49-F238E27FC236}">
                <a16:creationId xmlns:a16="http://schemas.microsoft.com/office/drawing/2014/main" id="{8C9DA5FC-7E87-69CB-D624-876E2BD7002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6096000" y="11723"/>
            <a:ext cx="6096000" cy="6858000"/>
          </a:xfrm>
        </p:spPr>
      </p:pic>
      <p:sp>
        <p:nvSpPr>
          <p:cNvPr id="2" name="TextBox 1">
            <a:extLst>
              <a:ext uri="{FF2B5EF4-FFF2-40B4-BE49-F238E27FC236}">
                <a16:creationId xmlns:a16="http://schemas.microsoft.com/office/drawing/2014/main" id="{83A99230-2A6F-CF15-649C-FDE5600AF409}"/>
              </a:ext>
            </a:extLst>
          </p:cNvPr>
          <p:cNvSpPr txBox="1"/>
          <p:nvPr/>
        </p:nvSpPr>
        <p:spPr>
          <a:xfrm>
            <a:off x="6096000" y="6611779"/>
            <a:ext cx="1706880" cy="246221"/>
          </a:xfrm>
          <a:prstGeom prst="rect">
            <a:avLst/>
          </a:prstGeom>
          <a:noFill/>
        </p:spPr>
        <p:txBody>
          <a:bodyPr wrap="square" rtlCol="0">
            <a:spAutoFit/>
          </a:bodyPr>
          <a:lstStyle/>
          <a:p>
            <a:r>
              <a:rPr lang="en-US" sz="1000" dirty="0">
                <a:solidFill>
                  <a:schemeClr val="bg1"/>
                </a:solidFill>
              </a:rPr>
              <a:t>VMN-Historic Rivers Chapter</a:t>
            </a:r>
          </a:p>
        </p:txBody>
      </p:sp>
    </p:spTree>
    <p:extLst>
      <p:ext uri="{BB962C8B-B14F-4D97-AF65-F5344CB8AC3E}">
        <p14:creationId xmlns:p14="http://schemas.microsoft.com/office/powerpoint/2010/main" val="282200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69722C5-0427-6E5E-3B45-8EDDC088FDA2}"/>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1" y="0"/>
            <a:ext cx="2021748" cy="1985963"/>
          </a:xfrm>
        </p:spPr>
      </p:pic>
      <p:pic>
        <p:nvPicPr>
          <p:cNvPr id="10" name="Picture 9">
            <a:extLst>
              <a:ext uri="{FF2B5EF4-FFF2-40B4-BE49-F238E27FC236}">
                <a16:creationId xmlns:a16="http://schemas.microsoft.com/office/drawing/2014/main" id="{FD16B7DD-F7A1-01E6-8BFB-5F162A38EEE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7894" y="-17892"/>
            <a:ext cx="1985962" cy="2021747"/>
          </a:xfrm>
          <a:prstGeom prst="rect">
            <a:avLst/>
          </a:prstGeom>
        </p:spPr>
      </p:pic>
      <p:sp>
        <p:nvSpPr>
          <p:cNvPr id="3" name="TextBox 2">
            <a:extLst>
              <a:ext uri="{FF2B5EF4-FFF2-40B4-BE49-F238E27FC236}">
                <a16:creationId xmlns:a16="http://schemas.microsoft.com/office/drawing/2014/main" id="{A7319EEA-8114-3E97-1145-4C7DB75BEA32}"/>
              </a:ext>
            </a:extLst>
          </p:cNvPr>
          <p:cNvSpPr txBox="1"/>
          <p:nvPr/>
        </p:nvSpPr>
        <p:spPr>
          <a:xfrm>
            <a:off x="2352073" y="5542120"/>
            <a:ext cx="9329530" cy="1169551"/>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Virginia Cooperative Extension is a partnership of Virginia Tech, Virginia State University, the U.S. Department of Agriculture, and local governments. Its programs and employment are</a:t>
            </a:r>
          </a:p>
          <a:p>
            <a:pPr algn="ctr"/>
            <a:r>
              <a:rPr lang="en-US" sz="1400" dirty="0">
                <a:latin typeface="Arial" panose="020B0604020202020204" pitchFamily="34" charset="0"/>
                <a:cs typeface="Arial" panose="020B0604020202020204" pitchFamily="34" charset="0"/>
              </a:rPr>
              <a:t>open to all, regardless of age, color, disability, gender, gender identity, gender expression,</a:t>
            </a:r>
          </a:p>
          <a:p>
            <a:pPr algn="ctr"/>
            <a:r>
              <a:rPr lang="en-US" sz="1400" dirty="0">
                <a:latin typeface="Arial" panose="020B0604020202020204" pitchFamily="34" charset="0"/>
                <a:cs typeface="Arial" panose="020B0604020202020204" pitchFamily="34" charset="0"/>
              </a:rPr>
              <a:t>national origin, political affiliation, race, religion, sexual orientation, genetic information, military status, or any other basis protected by law.</a:t>
            </a:r>
          </a:p>
        </p:txBody>
      </p:sp>
      <p:pic>
        <p:nvPicPr>
          <p:cNvPr id="4" name="Picture 3" descr="Logos of seven Virginia state agencies - VCE, DWR, DCR, DOF, VMNH, DEQ, VIMS">
            <a:extLst>
              <a:ext uri="{FF2B5EF4-FFF2-40B4-BE49-F238E27FC236}">
                <a16:creationId xmlns:a16="http://schemas.microsoft.com/office/drawing/2014/main" id="{85622B44-4FF2-F97B-9B54-BF3372BCCC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1749" y="380959"/>
            <a:ext cx="9991599" cy="4329693"/>
          </a:xfrm>
          <a:prstGeom prst="rect">
            <a:avLst/>
          </a:prstGeom>
        </p:spPr>
      </p:pic>
      <p:sp>
        <p:nvSpPr>
          <p:cNvPr id="11" name="Rectangle 10">
            <a:extLst>
              <a:ext uri="{FF2B5EF4-FFF2-40B4-BE49-F238E27FC236}">
                <a16:creationId xmlns:a16="http://schemas.microsoft.com/office/drawing/2014/main" id="{5655458D-4029-7DF6-191C-AFA61D5930F9}"/>
              </a:ext>
              <a:ext uri="{C183D7F6-B498-43B3-948B-1728B52AA6E4}">
                <adec:decorative xmlns:adec="http://schemas.microsoft.com/office/drawing/2017/decorative" val="1"/>
              </a:ext>
            </a:extLst>
          </p:cNvPr>
          <p:cNvSpPr/>
          <p:nvPr/>
        </p:nvSpPr>
        <p:spPr>
          <a:xfrm>
            <a:off x="0" y="1985962"/>
            <a:ext cx="2021749" cy="4872038"/>
          </a:xfrm>
          <a:prstGeom prst="rect">
            <a:avLst/>
          </a:prstGeom>
          <a:solidFill>
            <a:srgbClr val="0050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99DD84-0080-7453-5B83-D8D3D2D5E992}"/>
              </a:ext>
            </a:extLst>
          </p:cNvPr>
          <p:cNvSpPr>
            <a:spLocks noGrp="1"/>
          </p:cNvSpPr>
          <p:nvPr>
            <p:ph type="title"/>
          </p:nvPr>
        </p:nvSpPr>
        <p:spPr>
          <a:xfrm rot="16200000">
            <a:off x="-1574670" y="3630245"/>
            <a:ext cx="4872037" cy="1325563"/>
          </a:xfrm>
        </p:spPr>
        <p:txBody>
          <a:bodyPr/>
          <a:lstStyle/>
          <a:p>
            <a:r>
              <a:rPr lang="en-US" dirty="0">
                <a:latin typeface="Arial Black" panose="020B0604020202020204" pitchFamily="34" charset="0"/>
                <a:cs typeface="Arial Black" panose="020B0604020202020204" pitchFamily="34" charset="0"/>
              </a:rPr>
              <a:t>Sponsors</a:t>
            </a:r>
          </a:p>
        </p:txBody>
      </p:sp>
    </p:spTree>
    <p:extLst>
      <p:ext uri="{BB962C8B-B14F-4D97-AF65-F5344CB8AC3E}">
        <p14:creationId xmlns:p14="http://schemas.microsoft.com/office/powerpoint/2010/main" val="1153050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565300" y="1155243"/>
            <a:ext cx="5304742" cy="1325563"/>
          </a:xfrm>
        </p:spPr>
        <p:txBody>
          <a:bodyPr/>
          <a:lstStyle/>
          <a:p>
            <a:r>
              <a:rPr lang="en-US" dirty="0"/>
              <a:t>…to </a:t>
            </a:r>
            <a:r>
              <a:rPr lang="en-US" b="1" dirty="0">
                <a:latin typeface="Arial Black" panose="020B0604020202020204" pitchFamily="34" charset="0"/>
                <a:cs typeface="Arial Black" panose="020B0604020202020204" pitchFamily="34" charset="0"/>
              </a:rPr>
              <a:t>Service</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805181" y="2480806"/>
            <a:ext cx="5064861" cy="3785849"/>
          </a:xfrm>
        </p:spPr>
        <p:txBody>
          <a:bodyPr>
            <a:normAutofit/>
          </a:bodyPr>
          <a:lstStyle/>
          <a:p>
            <a:r>
              <a:rPr lang="en-US" sz="2400" dirty="0">
                <a:latin typeface="Arial" panose="020B0604020202020204" pitchFamily="34" charset="0"/>
                <a:cs typeface="Arial" panose="020B0604020202020204" pitchFamily="34" charset="0"/>
              </a:rPr>
              <a:t>All VMN volunteers are expected to do at least some approved service.</a:t>
            </a:r>
          </a:p>
        </p:txBody>
      </p:sp>
      <p:pic>
        <p:nvPicPr>
          <p:cNvPr id="13" name="Picture Placeholder 12" descr="A person in a yellow vest standing in water with a measuring stick">
            <a:extLst>
              <a:ext uri="{FF2B5EF4-FFF2-40B4-BE49-F238E27FC236}">
                <a16:creationId xmlns:a16="http://schemas.microsoft.com/office/drawing/2014/main" id="{12438732-46CC-9341-69BF-88402B513E6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p:spPr>
      </p:pic>
      <p:sp>
        <p:nvSpPr>
          <p:cNvPr id="2" name="Freeform 1">
            <a:extLst>
              <a:ext uri="{FF2B5EF4-FFF2-40B4-BE49-F238E27FC236}">
                <a16:creationId xmlns:a16="http://schemas.microsoft.com/office/drawing/2014/main" id="{6F7F62E5-DBEB-F6A4-5AB2-B6D6DA52C141}"/>
              </a:ext>
              <a:ext uri="{C183D7F6-B498-43B3-948B-1728B52AA6E4}">
                <adec:decorative xmlns:adec="http://schemas.microsoft.com/office/drawing/2017/decorative" val="0"/>
              </a:ext>
            </a:extLst>
          </p:cNvPr>
          <p:cNvSpPr/>
          <p:nvPr/>
        </p:nvSpPr>
        <p:spPr>
          <a:xfrm>
            <a:off x="579223" y="591345"/>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Cultivating Volunteers</a:t>
            </a:r>
          </a:p>
        </p:txBody>
      </p:sp>
      <p:sp>
        <p:nvSpPr>
          <p:cNvPr id="6" name="TextBox 5">
            <a:extLst>
              <a:ext uri="{FF2B5EF4-FFF2-40B4-BE49-F238E27FC236}">
                <a16:creationId xmlns:a16="http://schemas.microsoft.com/office/drawing/2014/main" id="{6B9F853B-3C1E-48A8-D418-C5350FCE8BF8}"/>
              </a:ext>
            </a:extLst>
          </p:cNvPr>
          <p:cNvSpPr txBox="1"/>
          <p:nvPr/>
        </p:nvSpPr>
        <p:spPr>
          <a:xfrm>
            <a:off x="6096000" y="6611779"/>
            <a:ext cx="1706880" cy="246221"/>
          </a:xfrm>
          <a:prstGeom prst="rect">
            <a:avLst/>
          </a:prstGeom>
          <a:noFill/>
        </p:spPr>
        <p:txBody>
          <a:bodyPr wrap="square" rtlCol="0">
            <a:spAutoFit/>
          </a:bodyPr>
          <a:lstStyle/>
          <a:p>
            <a:r>
              <a:rPr lang="en-US" sz="1000" dirty="0">
                <a:solidFill>
                  <a:schemeClr val="bg1"/>
                </a:solidFill>
              </a:rPr>
              <a:t>Hart Haynes</a:t>
            </a:r>
          </a:p>
        </p:txBody>
      </p:sp>
    </p:spTree>
    <p:extLst>
      <p:ext uri="{BB962C8B-B14F-4D97-AF65-F5344CB8AC3E}">
        <p14:creationId xmlns:p14="http://schemas.microsoft.com/office/powerpoint/2010/main" val="3283570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p:txBody>
          <a:bodyPr/>
          <a:lstStyle/>
          <a:p>
            <a:r>
              <a:rPr lang="en-US" dirty="0"/>
              <a:t>Focus on Community</a:t>
            </a:r>
          </a:p>
        </p:txBody>
      </p:sp>
      <p:sp>
        <p:nvSpPr>
          <p:cNvPr id="6" name="Content Placeholder 5">
            <a:extLst>
              <a:ext uri="{FF2B5EF4-FFF2-40B4-BE49-F238E27FC236}">
                <a16:creationId xmlns:a16="http://schemas.microsoft.com/office/drawing/2014/main" id="{352C8A7F-1BFE-D2EA-043D-712BCEA13288}"/>
              </a:ext>
            </a:extLst>
          </p:cNvPr>
          <p:cNvSpPr>
            <a:spLocks noGrp="1"/>
          </p:cNvSpPr>
          <p:nvPr>
            <p:ph sz="half" idx="1"/>
          </p:nvPr>
        </p:nvSpPr>
        <p:spPr/>
        <p:txBody>
          <a:bodyPr>
            <a:normAutofit/>
          </a:bodyPr>
          <a:lstStyle/>
          <a:p>
            <a:r>
              <a:rPr lang="en-US" sz="2400" dirty="0"/>
              <a:t>Chapter-based</a:t>
            </a:r>
          </a:p>
          <a:p>
            <a:r>
              <a:rPr lang="en-US" sz="2400" dirty="0"/>
              <a:t>Partnerships</a:t>
            </a:r>
          </a:p>
          <a:p>
            <a:r>
              <a:rPr lang="en-US" sz="2400" dirty="0"/>
              <a:t>Collaboration</a:t>
            </a:r>
          </a:p>
          <a:p>
            <a:endParaRPr lang="en-US" sz="2400" dirty="0"/>
          </a:p>
        </p:txBody>
      </p:sp>
      <p:pic>
        <p:nvPicPr>
          <p:cNvPr id="23" name="Picture Placeholder 22" descr="A group of people standing under a tent at a table labeled Virginia Master Naturalist Banshee Reeks Chapter.">
            <a:extLst>
              <a:ext uri="{FF2B5EF4-FFF2-40B4-BE49-F238E27FC236}">
                <a16:creationId xmlns:a16="http://schemas.microsoft.com/office/drawing/2014/main" id="{ECCC4557-C5A6-8173-7BAC-14904DDBF81E}"/>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27" name="Picture Placeholder 26" descr="A volunteer showing printed information to a person at a table&#10;">
            <a:extLst>
              <a:ext uri="{FF2B5EF4-FFF2-40B4-BE49-F238E27FC236}">
                <a16:creationId xmlns:a16="http://schemas.microsoft.com/office/drawing/2014/main" id="{1C3C45F2-EFC6-41AA-0A62-7DD3107E5716}"/>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l="-494"/>
          <a:stretch/>
        </p:blipFill>
        <p:spPr>
          <a:xfrm>
            <a:off x="4401819" y="4231480"/>
            <a:ext cx="3355339" cy="2038617"/>
          </a:xfrm>
        </p:spPr>
      </p:pic>
      <p:sp>
        <p:nvSpPr>
          <p:cNvPr id="4" name="TextBox 3">
            <a:extLst>
              <a:ext uri="{FF2B5EF4-FFF2-40B4-BE49-F238E27FC236}">
                <a16:creationId xmlns:a16="http://schemas.microsoft.com/office/drawing/2014/main" id="{00664302-5748-5F68-AFF1-B28D366B5175}"/>
              </a:ext>
            </a:extLst>
          </p:cNvPr>
          <p:cNvSpPr txBox="1"/>
          <p:nvPr/>
        </p:nvSpPr>
        <p:spPr>
          <a:xfrm>
            <a:off x="10500359" y="6023876"/>
            <a:ext cx="818803" cy="246221"/>
          </a:xfrm>
          <a:prstGeom prst="rect">
            <a:avLst/>
          </a:prstGeom>
          <a:noFill/>
        </p:spPr>
        <p:txBody>
          <a:bodyPr wrap="square" rtlCol="0">
            <a:spAutoFit/>
          </a:bodyPr>
          <a:lstStyle/>
          <a:p>
            <a:r>
              <a:rPr lang="en-US" sz="1000" dirty="0">
                <a:solidFill>
                  <a:schemeClr val="bg1"/>
                </a:solidFill>
              </a:rPr>
              <a:t>Susan Sims</a:t>
            </a:r>
          </a:p>
        </p:txBody>
      </p:sp>
      <p:sp>
        <p:nvSpPr>
          <p:cNvPr id="16" name="TextBox 15">
            <a:extLst>
              <a:ext uri="{FF2B5EF4-FFF2-40B4-BE49-F238E27FC236}">
                <a16:creationId xmlns:a16="http://schemas.microsoft.com/office/drawing/2014/main" id="{4A63166B-EFE0-17F2-1800-69FA8912C772}"/>
              </a:ext>
            </a:extLst>
          </p:cNvPr>
          <p:cNvSpPr txBox="1"/>
          <p:nvPr/>
        </p:nvSpPr>
        <p:spPr>
          <a:xfrm>
            <a:off x="6671771" y="6023875"/>
            <a:ext cx="1085387" cy="246222"/>
          </a:xfrm>
          <a:prstGeom prst="rect">
            <a:avLst/>
          </a:prstGeom>
          <a:noFill/>
        </p:spPr>
        <p:txBody>
          <a:bodyPr wrap="square" rtlCol="0">
            <a:spAutoFit/>
          </a:bodyPr>
          <a:lstStyle/>
          <a:p>
            <a:pPr algn="r"/>
            <a:r>
              <a:rPr lang="en-US" sz="1000" dirty="0">
                <a:solidFill>
                  <a:schemeClr val="bg1"/>
                </a:solidFill>
              </a:rPr>
              <a:t>Ellen Schrock</a:t>
            </a:r>
          </a:p>
        </p:txBody>
      </p:sp>
      <p:pic>
        <p:nvPicPr>
          <p:cNvPr id="30" name="Picture 29" descr="A group of people wearing blue shirts, holding trash pickers and trash bags">
            <a:extLst>
              <a:ext uri="{FF2B5EF4-FFF2-40B4-BE49-F238E27FC236}">
                <a16:creationId xmlns:a16="http://schemas.microsoft.com/office/drawing/2014/main" id="{598171BD-D4EF-5836-DD2E-FCE2BE621B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9815" y="4231480"/>
            <a:ext cx="3355339" cy="2035175"/>
          </a:xfrm>
          <a:prstGeom prst="rect">
            <a:avLst/>
          </a:prstGeom>
        </p:spPr>
      </p:pic>
      <p:sp>
        <p:nvSpPr>
          <p:cNvPr id="5" name="TextBox 4">
            <a:extLst>
              <a:ext uri="{FF2B5EF4-FFF2-40B4-BE49-F238E27FC236}">
                <a16:creationId xmlns:a16="http://schemas.microsoft.com/office/drawing/2014/main" id="{7D592F8D-F13F-B717-EE05-11072C5C2D40}"/>
              </a:ext>
            </a:extLst>
          </p:cNvPr>
          <p:cNvSpPr txBox="1"/>
          <p:nvPr/>
        </p:nvSpPr>
        <p:spPr>
          <a:xfrm>
            <a:off x="2402931" y="6023875"/>
            <a:ext cx="1792223" cy="246221"/>
          </a:xfrm>
          <a:prstGeom prst="rect">
            <a:avLst/>
          </a:prstGeom>
          <a:noFill/>
        </p:spPr>
        <p:txBody>
          <a:bodyPr wrap="square" rtlCol="0">
            <a:spAutoFit/>
          </a:bodyPr>
          <a:lstStyle/>
          <a:p>
            <a:pPr algn="r"/>
            <a:r>
              <a:rPr lang="en-US" sz="1000" dirty="0">
                <a:solidFill>
                  <a:schemeClr val="bg1"/>
                </a:solidFill>
              </a:rPr>
              <a:t>VMN-Roanoke Valley Chapter</a:t>
            </a:r>
          </a:p>
        </p:txBody>
      </p:sp>
    </p:spTree>
    <p:extLst>
      <p:ext uri="{BB962C8B-B14F-4D97-AF65-F5344CB8AC3E}">
        <p14:creationId xmlns:p14="http://schemas.microsoft.com/office/powerpoint/2010/main" val="138642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B44BCF-DE5E-8EF1-CFD8-B7E62AC5F115}"/>
              </a:ext>
            </a:extLst>
          </p:cNvPr>
          <p:cNvSpPr>
            <a:spLocks noGrp="1"/>
          </p:cNvSpPr>
          <p:nvPr>
            <p:ph type="title"/>
          </p:nvPr>
        </p:nvSpPr>
        <p:spPr/>
        <p:txBody>
          <a:bodyPr/>
          <a:lstStyle/>
          <a:p>
            <a:r>
              <a:rPr lang="en-US" dirty="0"/>
              <a:t>Your Assignment</a:t>
            </a:r>
          </a:p>
        </p:txBody>
      </p:sp>
      <p:sp>
        <p:nvSpPr>
          <p:cNvPr id="9" name="Content Placeholder 8">
            <a:extLst>
              <a:ext uri="{FF2B5EF4-FFF2-40B4-BE49-F238E27FC236}">
                <a16:creationId xmlns:a16="http://schemas.microsoft.com/office/drawing/2014/main" id="{EAFB235D-6DFA-8276-9331-B144D91A3FB3}"/>
              </a:ext>
            </a:extLst>
          </p:cNvPr>
          <p:cNvSpPr>
            <a:spLocks noGrp="1"/>
          </p:cNvSpPr>
          <p:nvPr>
            <p:ph sz="half" idx="1"/>
          </p:nvPr>
        </p:nvSpPr>
        <p:spPr>
          <a:xfrm>
            <a:off x="805181" y="1915318"/>
            <a:ext cx="4864099" cy="4351338"/>
          </a:xfrm>
        </p:spPr>
        <p:txBody>
          <a:bodyPr>
            <a:normAutofit/>
          </a:bodyPr>
          <a:lstStyle/>
          <a:p>
            <a:r>
              <a:rPr lang="en-US" sz="2400" dirty="0"/>
              <a:t>Create your own VMN ‘elevator speech’ so that you can describe the program to someone in 1 or 2 minutes</a:t>
            </a:r>
          </a:p>
        </p:txBody>
      </p:sp>
      <p:pic>
        <p:nvPicPr>
          <p:cNvPr id="8" name="Picture Placeholder 7" descr="A sign that says Connect with Nature: Virginia Master Naturalists - Peninsula Chapter, with volunteers looking through holes.">
            <a:extLst>
              <a:ext uri="{FF2B5EF4-FFF2-40B4-BE49-F238E27FC236}">
                <a16:creationId xmlns:a16="http://schemas.microsoft.com/office/drawing/2014/main" id="{F02FB28C-7091-CA25-1586-A19B29A5373B}"/>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l="-275"/>
          <a:stretch/>
        </p:blipFill>
        <p:spPr>
          <a:xfrm>
            <a:off x="5872480" y="1915318"/>
            <a:ext cx="5795263" cy="4354779"/>
          </a:xfrm>
        </p:spPr>
      </p:pic>
      <p:sp>
        <p:nvSpPr>
          <p:cNvPr id="2" name="TextBox 1">
            <a:extLst>
              <a:ext uri="{FF2B5EF4-FFF2-40B4-BE49-F238E27FC236}">
                <a16:creationId xmlns:a16="http://schemas.microsoft.com/office/drawing/2014/main" id="{EDA6BBB3-A80C-5712-F14C-8C317F6EAFD8}"/>
              </a:ext>
            </a:extLst>
          </p:cNvPr>
          <p:cNvSpPr txBox="1"/>
          <p:nvPr/>
        </p:nvSpPr>
        <p:spPr>
          <a:xfrm>
            <a:off x="10102181" y="6020435"/>
            <a:ext cx="1565562" cy="246221"/>
          </a:xfrm>
          <a:prstGeom prst="rect">
            <a:avLst/>
          </a:prstGeom>
          <a:noFill/>
        </p:spPr>
        <p:txBody>
          <a:bodyPr wrap="square" rtlCol="0">
            <a:spAutoFit/>
          </a:bodyPr>
          <a:lstStyle/>
          <a:p>
            <a:r>
              <a:rPr lang="en-US" sz="1000" dirty="0">
                <a:solidFill>
                  <a:schemeClr val="bg1"/>
                </a:solidFill>
              </a:rPr>
              <a:t>VMN-Pocahontas Chapter</a:t>
            </a:r>
          </a:p>
        </p:txBody>
      </p:sp>
    </p:spTree>
    <p:extLst>
      <p:ext uri="{BB962C8B-B14F-4D97-AF65-F5344CB8AC3E}">
        <p14:creationId xmlns:p14="http://schemas.microsoft.com/office/powerpoint/2010/main" val="392914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a:xfrm>
            <a:off x="1528997" y="2548705"/>
            <a:ext cx="10515600" cy="2852737"/>
          </a:xfrm>
        </p:spPr>
        <p:txBody>
          <a:bodyPr>
            <a:normAutofit/>
          </a:bodyPr>
          <a:lstStyle/>
          <a:p>
            <a:pPr algn="ctr"/>
            <a:r>
              <a:rPr lang="en-US" sz="4400" dirty="0"/>
              <a:t>How is the </a:t>
            </a:r>
            <a:br>
              <a:rPr lang="en-US" sz="4400" dirty="0"/>
            </a:br>
            <a:r>
              <a:rPr lang="en-US" sz="4400" dirty="0"/>
              <a:t>Virginia Master Naturalist Program structured?</a:t>
            </a:r>
          </a:p>
        </p:txBody>
      </p:sp>
      <p:pic>
        <p:nvPicPr>
          <p:cNvPr id="5" name="Picture 4" descr="A hemlock tree branch">
            <a:extLst>
              <a:ext uri="{FF2B5EF4-FFF2-40B4-BE49-F238E27FC236}">
                <a16:creationId xmlns:a16="http://schemas.microsoft.com/office/drawing/2014/main" id="{102C0D81-C3B1-DF43-DACE-7A55BC6C57CE}"/>
              </a:ext>
            </a:extLst>
          </p:cNvPr>
          <p:cNvPicPr>
            <a:picLocks noChangeAspect="1"/>
          </p:cNvPicPr>
          <p:nvPr/>
        </p:nvPicPr>
        <p:blipFill>
          <a:blip r:embed="rId3"/>
          <a:stretch>
            <a:fillRect/>
          </a:stretch>
        </p:blipFill>
        <p:spPr>
          <a:xfrm>
            <a:off x="0" y="376517"/>
            <a:ext cx="5080000" cy="4356100"/>
          </a:xfrm>
          <a:prstGeom prst="rect">
            <a:avLst/>
          </a:prstGeom>
        </p:spPr>
      </p:pic>
      <p:sp>
        <p:nvSpPr>
          <p:cNvPr id="3" name="TextBox 2">
            <a:extLst>
              <a:ext uri="{FF2B5EF4-FFF2-40B4-BE49-F238E27FC236}">
                <a16:creationId xmlns:a16="http://schemas.microsoft.com/office/drawing/2014/main" id="{C7AB7DF0-078B-D06D-D1ED-B6710261FA9D}"/>
              </a:ext>
            </a:extLst>
          </p:cNvPr>
          <p:cNvSpPr txBox="1"/>
          <p:nvPr/>
        </p:nvSpPr>
        <p:spPr>
          <a:xfrm>
            <a:off x="0" y="0"/>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329525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F30B-4844-F148-7426-1DF2CBD807D9}"/>
              </a:ext>
            </a:extLst>
          </p:cNvPr>
          <p:cNvSpPr>
            <a:spLocks noGrp="1"/>
          </p:cNvSpPr>
          <p:nvPr>
            <p:ph type="title"/>
          </p:nvPr>
        </p:nvSpPr>
        <p:spPr/>
        <p:txBody>
          <a:bodyPr/>
          <a:lstStyle/>
          <a:p>
            <a:r>
              <a:rPr lang="en-US" dirty="0"/>
              <a:t>State-Sponsored Program</a:t>
            </a:r>
          </a:p>
        </p:txBody>
      </p:sp>
      <p:sp>
        <p:nvSpPr>
          <p:cNvPr id="3" name="Content Placeholder 2">
            <a:extLst>
              <a:ext uri="{FF2B5EF4-FFF2-40B4-BE49-F238E27FC236}">
                <a16:creationId xmlns:a16="http://schemas.microsoft.com/office/drawing/2014/main" id="{74E29DE4-4F96-183A-B9C7-A81AD91791E0}"/>
              </a:ext>
            </a:extLst>
          </p:cNvPr>
          <p:cNvSpPr>
            <a:spLocks noGrp="1"/>
          </p:cNvSpPr>
          <p:nvPr>
            <p:ph sz="half" idx="1"/>
          </p:nvPr>
        </p:nvSpPr>
        <p:spPr>
          <a:xfrm>
            <a:off x="805180" y="1430767"/>
            <a:ext cx="10587167" cy="4835889"/>
          </a:xfrm>
        </p:spPr>
        <p:txBody>
          <a:bodyPr>
            <a:normAutofit/>
          </a:bodyPr>
          <a:lstStyle/>
          <a:p>
            <a:r>
              <a:rPr lang="en-US" sz="2400" dirty="0"/>
              <a:t>A statewide Virginia Cooperative Extension program</a:t>
            </a:r>
          </a:p>
          <a:p>
            <a:r>
              <a:rPr lang="en-US" sz="2400" dirty="0"/>
              <a:t>Sponsored by six additional state agencies</a:t>
            </a:r>
          </a:p>
        </p:txBody>
      </p:sp>
      <p:pic>
        <p:nvPicPr>
          <p:cNvPr id="5" name="Picture 4" descr="Logos of seven Virginia state agencies - VCE, DWR, DCR, DOF, VMNH, DEQ, VIMS">
            <a:extLst>
              <a:ext uri="{FF2B5EF4-FFF2-40B4-BE49-F238E27FC236}">
                <a16:creationId xmlns:a16="http://schemas.microsoft.com/office/drawing/2014/main" id="{BE7199D4-78BE-2A5F-8CD5-5C1715525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8540" y="2461846"/>
            <a:ext cx="9814920" cy="4253132"/>
          </a:xfrm>
          <a:prstGeom prst="rect">
            <a:avLst/>
          </a:prstGeom>
        </p:spPr>
      </p:pic>
    </p:spTree>
    <p:extLst>
      <p:ext uri="{BB962C8B-B14F-4D97-AF65-F5344CB8AC3E}">
        <p14:creationId xmlns:p14="http://schemas.microsoft.com/office/powerpoint/2010/main" val="1074539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FA5F-F8CF-75F4-A329-72A1ACCBFC9E}"/>
              </a:ext>
            </a:extLst>
          </p:cNvPr>
          <p:cNvSpPr>
            <a:spLocks noGrp="1"/>
          </p:cNvSpPr>
          <p:nvPr>
            <p:ph type="title"/>
          </p:nvPr>
        </p:nvSpPr>
        <p:spPr>
          <a:xfrm>
            <a:off x="334107" y="8583"/>
            <a:ext cx="8724167" cy="1019908"/>
          </a:xfrm>
        </p:spPr>
        <p:txBody>
          <a:bodyPr/>
          <a:lstStyle/>
          <a:p>
            <a:r>
              <a:rPr lang="en-US" dirty="0"/>
              <a:t>VMN State Office</a:t>
            </a:r>
          </a:p>
        </p:txBody>
      </p:sp>
      <p:pic>
        <p:nvPicPr>
          <p:cNvPr id="5" name="Picture 4" descr="Head shot of Tiffany Brown">
            <a:extLst>
              <a:ext uri="{FF2B5EF4-FFF2-40B4-BE49-F238E27FC236}">
                <a16:creationId xmlns:a16="http://schemas.microsoft.com/office/drawing/2014/main" id="{FD185329-679C-D945-6878-D138C1DDF7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669" y="1504927"/>
            <a:ext cx="3125394" cy="4082603"/>
          </a:xfrm>
          <a:prstGeom prst="rect">
            <a:avLst/>
          </a:prstGeom>
        </p:spPr>
      </p:pic>
      <p:pic>
        <p:nvPicPr>
          <p:cNvPr id="9" name="Picture 8" descr="Head shot of Michelle Prysby">
            <a:extLst>
              <a:ext uri="{FF2B5EF4-FFF2-40B4-BE49-F238E27FC236}">
                <a16:creationId xmlns:a16="http://schemas.microsoft.com/office/drawing/2014/main" id="{704D8CBE-814B-AE44-E247-4829A193D6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6937" y="1504928"/>
            <a:ext cx="3125394" cy="4082603"/>
          </a:xfrm>
          <a:prstGeom prst="rect">
            <a:avLst/>
          </a:prstGeom>
        </p:spPr>
      </p:pic>
      <p:sp>
        <p:nvSpPr>
          <p:cNvPr id="3" name="TextBox 2">
            <a:extLst>
              <a:ext uri="{FF2B5EF4-FFF2-40B4-BE49-F238E27FC236}">
                <a16:creationId xmlns:a16="http://schemas.microsoft.com/office/drawing/2014/main" id="{EBEB0729-5AAB-560E-FDFE-95F6E63A6482}"/>
              </a:ext>
            </a:extLst>
          </p:cNvPr>
          <p:cNvSpPr txBox="1"/>
          <p:nvPr/>
        </p:nvSpPr>
        <p:spPr>
          <a:xfrm>
            <a:off x="-37298" y="5569308"/>
            <a:ext cx="5333864" cy="1261884"/>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Michelle </a:t>
            </a:r>
            <a:r>
              <a:rPr lang="en-US" sz="2200" dirty="0" err="1">
                <a:latin typeface="Arial" panose="020B0604020202020204" pitchFamily="34" charset="0"/>
                <a:cs typeface="Arial" panose="020B0604020202020204" pitchFamily="34" charset="0"/>
              </a:rPr>
              <a:t>Prysby</a:t>
            </a:r>
            <a:endParaRPr lang="en-US" sz="2200"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Virginia Master Naturalist Program Director</a:t>
            </a:r>
          </a:p>
          <a:p>
            <a:pPr algn="ctr"/>
            <a:r>
              <a:rPr lang="en-US" dirty="0">
                <a:latin typeface="Arial" panose="020B0604020202020204" pitchFamily="34" charset="0"/>
                <a:cs typeface="Arial" panose="020B0604020202020204" pitchFamily="34" charset="0"/>
              </a:rPr>
              <a:t>Faculty, Virginia Tech Department of Forest Resources and Environmental Conservation</a:t>
            </a:r>
          </a:p>
        </p:txBody>
      </p:sp>
      <p:sp>
        <p:nvSpPr>
          <p:cNvPr id="4" name="TextBox 3">
            <a:extLst>
              <a:ext uri="{FF2B5EF4-FFF2-40B4-BE49-F238E27FC236}">
                <a16:creationId xmlns:a16="http://schemas.microsoft.com/office/drawing/2014/main" id="{E535AFB0-A4DC-9EC5-C47C-AC15E2903A93}"/>
              </a:ext>
            </a:extLst>
          </p:cNvPr>
          <p:cNvSpPr txBox="1"/>
          <p:nvPr/>
        </p:nvSpPr>
        <p:spPr>
          <a:xfrm>
            <a:off x="7024390" y="5587533"/>
            <a:ext cx="5333864" cy="1261884"/>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Tiffany Brown</a:t>
            </a:r>
          </a:p>
          <a:p>
            <a:pPr algn="ctr"/>
            <a:r>
              <a:rPr lang="en-US" dirty="0">
                <a:latin typeface="Arial" panose="020B0604020202020204" pitchFamily="34" charset="0"/>
                <a:cs typeface="Arial" panose="020B0604020202020204" pitchFamily="34" charset="0"/>
              </a:rPr>
              <a:t>Virginia Master Naturalist Program Assistant</a:t>
            </a:r>
          </a:p>
          <a:p>
            <a:pPr algn="ctr"/>
            <a:r>
              <a:rPr lang="en-US" dirty="0">
                <a:latin typeface="Arial" panose="020B0604020202020204" pitchFamily="34" charset="0"/>
                <a:cs typeface="Arial" panose="020B0604020202020204" pitchFamily="34" charset="0"/>
              </a:rPr>
              <a:t>Staff, Virginia Tech Department of Forest Resources and Environmental Conservation</a:t>
            </a:r>
          </a:p>
        </p:txBody>
      </p:sp>
      <p:sp>
        <p:nvSpPr>
          <p:cNvPr id="6" name="TextBox 5">
            <a:extLst>
              <a:ext uri="{FF2B5EF4-FFF2-40B4-BE49-F238E27FC236}">
                <a16:creationId xmlns:a16="http://schemas.microsoft.com/office/drawing/2014/main" id="{2A4252D7-3EB8-5A62-DD8D-14CA50FCB47F}"/>
              </a:ext>
            </a:extLst>
          </p:cNvPr>
          <p:cNvSpPr txBox="1"/>
          <p:nvPr/>
        </p:nvSpPr>
        <p:spPr>
          <a:xfrm>
            <a:off x="492368" y="699448"/>
            <a:ext cx="11781693" cy="830997"/>
          </a:xfrm>
          <a:prstGeom prst="rect">
            <a:avLst/>
          </a:prstGeom>
          <a:noFill/>
        </p:spPr>
        <p:txBody>
          <a:bodyPr wrap="square" rtlCol="0">
            <a:spAutoFit/>
          </a:bodyPr>
          <a:lstStyle/>
          <a:p>
            <a:r>
              <a:rPr lang="en-US" sz="2400" dirty="0"/>
              <a:t>Based at Virginia Tech’s Department of Forest Resources and Environmental Conservation </a:t>
            </a:r>
          </a:p>
          <a:p>
            <a:r>
              <a:rPr lang="en-US" sz="2400" dirty="0"/>
              <a:t>in the College of Natural Resources and Environment</a:t>
            </a:r>
          </a:p>
        </p:txBody>
      </p:sp>
    </p:spTree>
    <p:extLst>
      <p:ext uri="{BB962C8B-B14F-4D97-AF65-F5344CB8AC3E}">
        <p14:creationId xmlns:p14="http://schemas.microsoft.com/office/powerpoint/2010/main" val="2841827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487679" y="856478"/>
            <a:ext cx="8279803" cy="1409887"/>
          </a:xfrm>
        </p:spPr>
        <p:txBody>
          <a:bodyPr>
            <a:normAutofit/>
          </a:bodyPr>
          <a:lstStyle/>
          <a:p>
            <a:r>
              <a:rPr lang="en-US" dirty="0"/>
              <a:t>Virginia Cooperative Extension</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487679" y="2329030"/>
            <a:ext cx="6623126" cy="4528970"/>
          </a:xfrm>
        </p:spPr>
        <p:txBody>
          <a:bodyPr>
            <a:noAutofit/>
          </a:bodyPr>
          <a:lstStyle/>
          <a:p>
            <a:pPr marL="0" indent="0">
              <a:lnSpc>
                <a:spcPct val="90000"/>
              </a:lnSpc>
              <a:spcAft>
                <a:spcPts val="600"/>
              </a:spcAft>
              <a:buNone/>
            </a:pPr>
            <a:r>
              <a:rPr lang="en-US" sz="2200" b="1" dirty="0"/>
              <a:t>Mission: </a:t>
            </a:r>
            <a:r>
              <a:rPr lang="en-US" sz="2200" dirty="0"/>
              <a:t>Virginia Cooperative Extension helps lead the engagement mission of Virginia Tech and Virginia State University, the commonwealth’s land-grant universities. Building local relationships and collaborative partnerships, we help people put scientific knowledge to work through learning experiences that improve economic, environmental, and social well-being.</a:t>
            </a:r>
            <a:endParaRPr lang="en-US" sz="2000" dirty="0"/>
          </a:p>
          <a:p>
            <a:pPr indent="-228600">
              <a:lnSpc>
                <a:spcPct val="50000"/>
              </a:lnSpc>
              <a:spcAft>
                <a:spcPts val="600"/>
              </a:spcAft>
              <a:buFont typeface="Arial" panose="020B0604020202020204" pitchFamily="34" charset="0"/>
              <a:buChar char="•"/>
            </a:pPr>
            <a:r>
              <a:rPr lang="en-US" sz="2000" dirty="0"/>
              <a:t>Agriculture and Natural Resources</a:t>
            </a:r>
          </a:p>
          <a:p>
            <a:pPr indent="-228600">
              <a:lnSpc>
                <a:spcPct val="50000"/>
              </a:lnSpc>
              <a:spcAft>
                <a:spcPts val="600"/>
              </a:spcAft>
              <a:buFont typeface="Arial" panose="020B0604020202020204" pitchFamily="34" charset="0"/>
              <a:buChar char="•"/>
            </a:pPr>
            <a:r>
              <a:rPr lang="en-US" sz="2000" dirty="0"/>
              <a:t>4-H youth development</a:t>
            </a:r>
          </a:p>
          <a:p>
            <a:pPr indent="-228600">
              <a:lnSpc>
                <a:spcPct val="50000"/>
              </a:lnSpc>
              <a:spcAft>
                <a:spcPts val="600"/>
              </a:spcAft>
              <a:buFont typeface="Arial" panose="020B0604020202020204" pitchFamily="34" charset="0"/>
              <a:buChar char="•"/>
            </a:pPr>
            <a:r>
              <a:rPr lang="en-US" sz="2000" dirty="0"/>
              <a:t>Family and Consumer Sciences</a:t>
            </a:r>
          </a:p>
          <a:p>
            <a:pPr indent="-228600">
              <a:lnSpc>
                <a:spcPct val="50000"/>
              </a:lnSpc>
              <a:spcAft>
                <a:spcPts val="600"/>
              </a:spcAft>
              <a:buFont typeface="Arial" panose="020B0604020202020204" pitchFamily="34" charset="0"/>
              <a:buChar char="•"/>
            </a:pPr>
            <a:r>
              <a:rPr lang="en-US" sz="2000" dirty="0"/>
              <a:t>Community Viability</a:t>
            </a:r>
          </a:p>
          <a:p>
            <a:pPr marL="0" indent="0">
              <a:lnSpc>
                <a:spcPct val="90000"/>
              </a:lnSpc>
              <a:spcAft>
                <a:spcPts val="600"/>
              </a:spcAft>
              <a:buNone/>
            </a:pPr>
            <a:r>
              <a:rPr lang="en-US" sz="2200" dirty="0">
                <a:hlinkClick r:id="rId3"/>
              </a:rPr>
              <a:t>http://www.ext.vt.edu</a:t>
            </a:r>
            <a:r>
              <a:rPr lang="en-US" sz="2200" dirty="0"/>
              <a:t> </a:t>
            </a:r>
          </a:p>
          <a:p>
            <a:pPr marL="0" indent="0">
              <a:buNone/>
            </a:pPr>
            <a:endParaRPr lang="en-US" sz="2400" dirty="0"/>
          </a:p>
        </p:txBody>
      </p:sp>
      <p:pic>
        <p:nvPicPr>
          <p:cNvPr id="5" name="Picture Placeholder 4" descr="Virginia Cooperative Extension logo">
            <a:extLst>
              <a:ext uri="{FF2B5EF4-FFF2-40B4-BE49-F238E27FC236}">
                <a16:creationId xmlns:a16="http://schemas.microsoft.com/office/drawing/2014/main" id="{8D198CA8-5D93-8FFC-B8B0-29DB3FCA1AB3}"/>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665" r="7688"/>
          <a:stretch/>
        </p:blipFill>
        <p:spPr>
          <a:xfrm>
            <a:off x="6669737" y="1828798"/>
            <a:ext cx="5401198" cy="3291840"/>
          </a:xfrm>
        </p:spPr>
      </p:pic>
      <p:sp>
        <p:nvSpPr>
          <p:cNvPr id="2" name="Freeform 1">
            <a:extLst>
              <a:ext uri="{FF2B5EF4-FFF2-40B4-BE49-F238E27FC236}">
                <a16:creationId xmlns:a16="http://schemas.microsoft.com/office/drawing/2014/main" id="{F66E408B-C840-FFED-02B3-A65B55378FB3}"/>
              </a:ext>
              <a:ext uri="{C183D7F6-B498-43B3-948B-1728B52AA6E4}">
                <adec:decorative xmlns:adec="http://schemas.microsoft.com/office/drawing/2017/decorative" val="0"/>
              </a:ext>
            </a:extLst>
          </p:cNvPr>
          <p:cNvSpPr/>
          <p:nvPr/>
        </p:nvSpPr>
        <p:spPr>
          <a:xfrm>
            <a:off x="487679" y="286240"/>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291406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805181" y="872699"/>
            <a:ext cx="9628991" cy="1585487"/>
          </a:xfrm>
        </p:spPr>
        <p:txBody>
          <a:bodyPr>
            <a:normAutofit/>
          </a:bodyPr>
          <a:lstStyle/>
          <a:p>
            <a:r>
              <a:rPr lang="en-US" dirty="0"/>
              <a:t>Virginia Department of Conservation and Recreation</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805181" y="2506662"/>
            <a:ext cx="5810772" cy="4351338"/>
          </a:xfrm>
        </p:spPr>
        <p:txBody>
          <a:bodyPr>
            <a:noAutofit/>
          </a:bodyPr>
          <a:lstStyle/>
          <a:p>
            <a:pPr marL="0" indent="0">
              <a:buNone/>
            </a:pPr>
            <a:r>
              <a:rPr lang="en-US" sz="2200" b="1" dirty="0"/>
              <a:t>Mission: </a:t>
            </a:r>
            <a:r>
              <a:rPr lang="en-US" sz="2200" dirty="0"/>
              <a:t>DCR enables and encourages people to enjoy and benefit from Virginia’s natural and cultural resources</a:t>
            </a:r>
          </a:p>
          <a:p>
            <a:pPr>
              <a:buFontTx/>
              <a:buChar char="•"/>
            </a:pPr>
            <a:r>
              <a:rPr lang="en-US" sz="2000" dirty="0"/>
              <a:t>State Parks</a:t>
            </a:r>
          </a:p>
          <a:p>
            <a:pPr>
              <a:buFontTx/>
              <a:buChar char="•"/>
            </a:pPr>
            <a:r>
              <a:rPr lang="en-US" sz="2000" dirty="0"/>
              <a:t>Soil and Water Conservation</a:t>
            </a:r>
          </a:p>
          <a:p>
            <a:pPr>
              <a:buFontTx/>
              <a:buChar char="•"/>
            </a:pPr>
            <a:r>
              <a:rPr lang="en-US" sz="2000" dirty="0"/>
              <a:t>Natural Heritage Program</a:t>
            </a:r>
          </a:p>
          <a:p>
            <a:pPr>
              <a:buFontTx/>
              <a:buChar char="•"/>
            </a:pPr>
            <a:r>
              <a:rPr lang="en-US" sz="2000" dirty="0"/>
              <a:t>Dam safety and floodplain management</a:t>
            </a:r>
          </a:p>
          <a:p>
            <a:pPr>
              <a:buFontTx/>
              <a:buChar char="•"/>
            </a:pPr>
            <a:r>
              <a:rPr lang="en-US" sz="2000" dirty="0"/>
              <a:t>Land conservation</a:t>
            </a:r>
          </a:p>
          <a:p>
            <a:pPr>
              <a:buFontTx/>
              <a:buChar char="•"/>
            </a:pPr>
            <a:r>
              <a:rPr lang="en-US" sz="2000" dirty="0"/>
              <a:t>Recreation planning</a:t>
            </a:r>
          </a:p>
          <a:p>
            <a:pPr marL="0" indent="0">
              <a:buNone/>
            </a:pPr>
            <a:r>
              <a:rPr lang="en-US" sz="2200" dirty="0">
                <a:hlinkClick r:id="rId3"/>
              </a:rPr>
              <a:t>http://www.dcr.virginia.gov</a:t>
            </a:r>
            <a:r>
              <a:rPr lang="en-US" sz="2200" dirty="0"/>
              <a:t> </a:t>
            </a:r>
          </a:p>
        </p:txBody>
      </p:sp>
      <p:pic>
        <p:nvPicPr>
          <p:cNvPr id="5" name="Picture Placeholder 4" descr="Virginia Department of Conservation and Recreation logo">
            <a:extLst>
              <a:ext uri="{FF2B5EF4-FFF2-40B4-BE49-F238E27FC236}">
                <a16:creationId xmlns:a16="http://schemas.microsoft.com/office/drawing/2014/main" id="{CD0950FA-1BEC-2BF6-7DB3-F5B86453C9E8}"/>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2578" r="-2167"/>
          <a:stretch/>
        </p:blipFill>
        <p:spPr>
          <a:xfrm>
            <a:off x="7226105" y="2814328"/>
            <a:ext cx="4572000" cy="1585487"/>
          </a:xfrm>
        </p:spPr>
      </p:pic>
      <p:sp>
        <p:nvSpPr>
          <p:cNvPr id="2" name="Freeform 1">
            <a:extLst>
              <a:ext uri="{FF2B5EF4-FFF2-40B4-BE49-F238E27FC236}">
                <a16:creationId xmlns:a16="http://schemas.microsoft.com/office/drawing/2014/main" id="{BE4BDE4A-7D91-CB78-5D3E-3CF67488D002}"/>
              </a:ext>
              <a:ext uri="{C183D7F6-B498-43B3-948B-1728B52AA6E4}">
                <adec:decorative xmlns:adec="http://schemas.microsoft.com/office/drawing/2017/decorative" val="0"/>
              </a:ext>
            </a:extLst>
          </p:cNvPr>
          <p:cNvSpPr/>
          <p:nvPr/>
        </p:nvSpPr>
        <p:spPr>
          <a:xfrm>
            <a:off x="805181" y="365125"/>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1210021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487680" y="975779"/>
            <a:ext cx="8591775" cy="1409887"/>
          </a:xfrm>
        </p:spPr>
        <p:txBody>
          <a:bodyPr>
            <a:normAutofit/>
          </a:bodyPr>
          <a:lstStyle/>
          <a:p>
            <a:r>
              <a:rPr lang="en-US" dirty="0"/>
              <a:t>Virginia Department of Environmental Quality</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487680" y="2528046"/>
            <a:ext cx="6246607" cy="4329953"/>
          </a:xfrm>
        </p:spPr>
        <p:txBody>
          <a:bodyPr>
            <a:noAutofit/>
          </a:bodyPr>
          <a:lstStyle/>
          <a:p>
            <a:pPr marL="0" indent="0">
              <a:lnSpc>
                <a:spcPct val="90000"/>
              </a:lnSpc>
              <a:spcAft>
                <a:spcPts val="600"/>
              </a:spcAft>
              <a:buNone/>
            </a:pPr>
            <a:r>
              <a:rPr lang="en-US" sz="2200" b="1" dirty="0"/>
              <a:t>Mission:</a:t>
            </a:r>
            <a:r>
              <a:rPr lang="en-US" sz="2200" dirty="0"/>
              <a:t> DEQ protects and enhances Virginia’s environment, and promotes the health and well being of the citizens of the Commonwealth</a:t>
            </a:r>
          </a:p>
          <a:p>
            <a:pPr indent="-228600">
              <a:lnSpc>
                <a:spcPct val="100000"/>
              </a:lnSpc>
              <a:spcAft>
                <a:spcPts val="600"/>
              </a:spcAft>
              <a:buFont typeface="Arial" panose="020B0604020202020204" pitchFamily="34" charset="0"/>
              <a:buChar char="•"/>
            </a:pPr>
            <a:r>
              <a:rPr lang="en-US" sz="2000" dirty="0"/>
              <a:t>Administers state and federal laws and regulations for air quality, water quality, water supply and waste management.  </a:t>
            </a:r>
          </a:p>
          <a:p>
            <a:pPr indent="-228600">
              <a:lnSpc>
                <a:spcPct val="100000"/>
              </a:lnSpc>
              <a:spcAft>
                <a:spcPts val="600"/>
              </a:spcAft>
              <a:buFont typeface="Arial" panose="020B0604020202020204" pitchFamily="34" charset="0"/>
              <a:buChar char="•"/>
            </a:pPr>
            <a:r>
              <a:rPr lang="en-US" sz="2000" dirty="0"/>
              <a:t>DEQ issues permits, conducts inspections and monitoring, and enforces regulations and permits</a:t>
            </a:r>
          </a:p>
          <a:p>
            <a:pPr indent="-228600">
              <a:lnSpc>
                <a:spcPct val="100000"/>
              </a:lnSpc>
              <a:spcAft>
                <a:spcPts val="600"/>
              </a:spcAft>
              <a:buFont typeface="Arial" panose="020B0604020202020204" pitchFamily="34" charset="0"/>
              <a:buChar char="•"/>
            </a:pPr>
            <a:r>
              <a:rPr lang="en-US" sz="2000" dirty="0"/>
              <a:t>Organizes citizen water quality monitoring</a:t>
            </a:r>
          </a:p>
          <a:p>
            <a:pPr marL="0" indent="0">
              <a:lnSpc>
                <a:spcPct val="90000"/>
              </a:lnSpc>
              <a:spcAft>
                <a:spcPts val="600"/>
              </a:spcAft>
              <a:buNone/>
            </a:pPr>
            <a:r>
              <a:rPr lang="en-US" sz="2200" dirty="0">
                <a:hlinkClick r:id="rId3"/>
              </a:rPr>
              <a:t>https://www.deq.virginia.gov</a:t>
            </a:r>
            <a:r>
              <a:rPr lang="en-US" sz="2200" dirty="0"/>
              <a:t> </a:t>
            </a:r>
          </a:p>
          <a:p>
            <a:pPr marL="0" indent="0">
              <a:buNone/>
            </a:pPr>
            <a:endParaRPr lang="en-US" sz="2400" dirty="0"/>
          </a:p>
        </p:txBody>
      </p:sp>
      <p:pic>
        <p:nvPicPr>
          <p:cNvPr id="6" name="Picture Placeholder 5" descr="Virginia Department of Environmental Quality logo">
            <a:extLst>
              <a:ext uri="{FF2B5EF4-FFF2-40B4-BE49-F238E27FC236}">
                <a16:creationId xmlns:a16="http://schemas.microsoft.com/office/drawing/2014/main" id="{FAA4CC92-9F22-0CD6-5021-F5DEBE634037}"/>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212" r="1338"/>
          <a:stretch/>
        </p:blipFill>
        <p:spPr>
          <a:xfrm>
            <a:off x="7132320" y="2796988"/>
            <a:ext cx="4572000" cy="2027818"/>
          </a:xfrm>
        </p:spPr>
      </p:pic>
      <p:sp>
        <p:nvSpPr>
          <p:cNvPr id="2" name="Freeform 1">
            <a:extLst>
              <a:ext uri="{FF2B5EF4-FFF2-40B4-BE49-F238E27FC236}">
                <a16:creationId xmlns:a16="http://schemas.microsoft.com/office/drawing/2014/main" id="{1F340744-60D5-9251-D5BA-287005224AA8}"/>
              </a:ext>
              <a:ext uri="{C183D7F6-B498-43B3-948B-1728B52AA6E4}">
                <adec:decorative xmlns:adec="http://schemas.microsoft.com/office/drawing/2017/decorative" val="0"/>
              </a:ext>
            </a:extLst>
          </p:cNvPr>
          <p:cNvSpPr/>
          <p:nvPr/>
        </p:nvSpPr>
        <p:spPr>
          <a:xfrm>
            <a:off x="487680" y="325826"/>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339699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Virginia Department of Forestry logo">
            <a:extLst>
              <a:ext uri="{FF2B5EF4-FFF2-40B4-BE49-F238E27FC236}">
                <a16:creationId xmlns:a16="http://schemas.microsoft.com/office/drawing/2014/main" id="{A48BEF6B-4212-B92E-7FC8-D462DAF7814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7849497" y="1527585"/>
            <a:ext cx="3657600" cy="4114800"/>
          </a:xfrm>
        </p:spPr>
      </p:pic>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805181" y="1006279"/>
            <a:ext cx="7240793" cy="1325563"/>
          </a:xfrm>
        </p:spPr>
        <p:txBody>
          <a:bodyPr>
            <a:normAutofit/>
          </a:bodyPr>
          <a:lstStyle/>
          <a:p>
            <a:r>
              <a:rPr lang="en-US" dirty="0"/>
              <a:t>Virginia Department of Forestry</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805181" y="2493807"/>
            <a:ext cx="5918348" cy="4351338"/>
          </a:xfrm>
        </p:spPr>
        <p:txBody>
          <a:bodyPr>
            <a:normAutofit fontScale="92500"/>
          </a:bodyPr>
          <a:lstStyle/>
          <a:p>
            <a:pPr marL="0" indent="0">
              <a:buNone/>
            </a:pPr>
            <a:r>
              <a:rPr lang="en-US" sz="2400" b="1" dirty="0"/>
              <a:t>Mission: </a:t>
            </a:r>
            <a:r>
              <a:rPr lang="en-US" sz="2400" dirty="0"/>
              <a:t>We protect and develop healthy, sustainable forest resources for Virginians.</a:t>
            </a:r>
          </a:p>
          <a:p>
            <a:pPr marL="285750" indent="-285750">
              <a:buFont typeface="Arial" panose="020B0604020202020204" pitchFamily="34" charset="0"/>
              <a:buChar char="•"/>
            </a:pPr>
            <a:r>
              <a:rPr lang="en-US" sz="2200" dirty="0"/>
              <a:t>Protects &gt;16 million acres of forest land from fire, insects, and disease. </a:t>
            </a:r>
          </a:p>
          <a:p>
            <a:pPr marL="285750" indent="-285750">
              <a:buFont typeface="Arial" panose="020B0604020202020204" pitchFamily="34" charset="0"/>
              <a:buChar char="•"/>
            </a:pPr>
            <a:r>
              <a:rPr lang="en-US" sz="2200" dirty="0"/>
              <a:t>Manages 26 State Forests and other state lands totaling &gt;70,000 acres for timber, recreation, water, research, wildlife, and biodiversity. </a:t>
            </a:r>
          </a:p>
          <a:p>
            <a:pPr marL="285750" indent="-285750">
              <a:buFont typeface="Arial" panose="020B0604020202020204" pitchFamily="34" charset="0"/>
              <a:buChar char="•"/>
            </a:pPr>
            <a:r>
              <a:rPr lang="en-US" sz="2200" dirty="0"/>
              <a:t>Provides technical advice to private forest landowners</a:t>
            </a:r>
          </a:p>
          <a:p>
            <a:pPr marL="285750" indent="-285750">
              <a:buFont typeface="Arial" panose="020B0604020202020204" pitchFamily="34" charset="0"/>
              <a:buChar char="•"/>
            </a:pPr>
            <a:endParaRPr lang="en-US" sz="2800" dirty="0"/>
          </a:p>
          <a:p>
            <a:pPr marL="0" indent="0">
              <a:buNone/>
            </a:pPr>
            <a:r>
              <a:rPr lang="en-US" sz="2400" dirty="0">
                <a:hlinkClick r:id="rId4"/>
              </a:rPr>
              <a:t>http://www.dof.virginia.gov</a:t>
            </a:r>
            <a:r>
              <a:rPr lang="en-US" sz="2400" dirty="0"/>
              <a:t> </a:t>
            </a:r>
          </a:p>
          <a:p>
            <a:endParaRPr lang="en-US" dirty="0"/>
          </a:p>
        </p:txBody>
      </p:sp>
      <p:sp>
        <p:nvSpPr>
          <p:cNvPr id="2" name="Freeform 1">
            <a:extLst>
              <a:ext uri="{FF2B5EF4-FFF2-40B4-BE49-F238E27FC236}">
                <a16:creationId xmlns:a16="http://schemas.microsoft.com/office/drawing/2014/main" id="{523A94FF-CAB7-17E2-75E1-10D9DA629526}"/>
              </a:ext>
              <a:ext uri="{C183D7F6-B498-43B3-948B-1728B52AA6E4}">
                <adec:decorative xmlns:adec="http://schemas.microsoft.com/office/drawing/2017/decorative" val="0"/>
              </a:ext>
            </a:extLst>
          </p:cNvPr>
          <p:cNvSpPr/>
          <p:nvPr/>
        </p:nvSpPr>
        <p:spPr>
          <a:xfrm>
            <a:off x="805181" y="336741"/>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445264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049533-FEF1-B975-1F6C-356220290EC9}"/>
              </a:ext>
            </a:extLst>
          </p:cNvPr>
          <p:cNvSpPr>
            <a:spLocks noGrp="1"/>
          </p:cNvSpPr>
          <p:nvPr>
            <p:ph type="title"/>
          </p:nvPr>
        </p:nvSpPr>
        <p:spPr/>
        <p:txBody>
          <a:bodyPr/>
          <a:lstStyle/>
          <a:p>
            <a:r>
              <a:rPr lang="en-US" dirty="0">
                <a:latin typeface="Arial Black" panose="020B0604020202020204" pitchFamily="34" charset="0"/>
                <a:cs typeface="Arial Black" panose="020B0604020202020204" pitchFamily="34" charset="0"/>
              </a:rPr>
              <a:t>Agenda</a:t>
            </a:r>
          </a:p>
        </p:txBody>
      </p:sp>
      <p:sp>
        <p:nvSpPr>
          <p:cNvPr id="13" name="Content Placeholder 12">
            <a:extLst>
              <a:ext uri="{FF2B5EF4-FFF2-40B4-BE49-F238E27FC236}">
                <a16:creationId xmlns:a16="http://schemas.microsoft.com/office/drawing/2014/main" id="{FFEFFB87-0930-836D-BD3B-1824101522B5}"/>
              </a:ext>
            </a:extLst>
          </p:cNvPr>
          <p:cNvSpPr>
            <a:spLocks noGrp="1"/>
          </p:cNvSpPr>
          <p:nvPr>
            <p:ph idx="1"/>
          </p:nvPr>
        </p:nvSpPr>
        <p:spPr/>
        <p:txBody>
          <a:bodyPr/>
          <a:lstStyle/>
          <a:p>
            <a:r>
              <a:rPr lang="en-US" dirty="0">
                <a:latin typeface="Arial Black" panose="020B0604020202020204" pitchFamily="34" charset="0"/>
                <a:cs typeface="Arial Black" panose="020B0604020202020204" pitchFamily="34" charset="0"/>
              </a:rPr>
              <a:t>1</a:t>
            </a:r>
          </a:p>
        </p:txBody>
      </p:sp>
      <p:sp>
        <p:nvSpPr>
          <p:cNvPr id="12" name="Content Placeholder 11">
            <a:extLst>
              <a:ext uri="{FF2B5EF4-FFF2-40B4-BE49-F238E27FC236}">
                <a16:creationId xmlns:a16="http://schemas.microsoft.com/office/drawing/2014/main" id="{12CA0A45-B36E-182E-D80B-10AF673B9D15}"/>
              </a:ext>
            </a:extLst>
          </p:cNvPr>
          <p:cNvSpPr>
            <a:spLocks noGrp="1"/>
          </p:cNvSpPr>
          <p:nvPr>
            <p:ph idx="10"/>
          </p:nvPr>
        </p:nvSpPr>
        <p:spPr/>
        <p:txBody>
          <a:bodyPr>
            <a:normAutofit/>
          </a:bodyPr>
          <a:lstStyle/>
          <a:p>
            <a:r>
              <a:rPr lang="en-US" sz="2000" b="1" dirty="0">
                <a:latin typeface="Arial" panose="020B0604020202020204" pitchFamily="34" charset="0"/>
                <a:cs typeface="Arial" panose="020B0604020202020204" pitchFamily="34" charset="0"/>
              </a:rPr>
              <a:t>What You’ll Gain from VMN Participation</a:t>
            </a:r>
          </a:p>
        </p:txBody>
      </p:sp>
      <p:sp>
        <p:nvSpPr>
          <p:cNvPr id="11" name="Content Placeholder 10">
            <a:extLst>
              <a:ext uri="{FF2B5EF4-FFF2-40B4-BE49-F238E27FC236}">
                <a16:creationId xmlns:a16="http://schemas.microsoft.com/office/drawing/2014/main" id="{0C0C00D5-B3CD-FC34-F36C-B6FA4B28649B}"/>
              </a:ext>
            </a:extLst>
          </p:cNvPr>
          <p:cNvSpPr>
            <a:spLocks noGrp="1"/>
          </p:cNvSpPr>
          <p:nvPr>
            <p:ph idx="15"/>
          </p:nvPr>
        </p:nvSpPr>
        <p:spPr/>
        <p:txBody>
          <a:bodyPr/>
          <a:lstStyle/>
          <a:p>
            <a:r>
              <a:rPr lang="en-US" dirty="0">
                <a:latin typeface="Arial Black" panose="020B0604020202020204" pitchFamily="34" charset="0"/>
                <a:cs typeface="Arial Black" panose="020B0604020202020204" pitchFamily="34" charset="0"/>
              </a:rPr>
              <a:t>2</a:t>
            </a:r>
          </a:p>
        </p:txBody>
      </p:sp>
      <p:sp>
        <p:nvSpPr>
          <p:cNvPr id="10" name="Content Placeholder 9">
            <a:extLst>
              <a:ext uri="{FF2B5EF4-FFF2-40B4-BE49-F238E27FC236}">
                <a16:creationId xmlns:a16="http://schemas.microsoft.com/office/drawing/2014/main" id="{0D19A94A-33D2-2D1F-A526-159B0091F2CA}"/>
              </a:ext>
            </a:extLst>
          </p:cNvPr>
          <p:cNvSpPr>
            <a:spLocks noGrp="1"/>
          </p:cNvSpPr>
          <p:nvPr>
            <p:ph idx="11"/>
          </p:nvPr>
        </p:nvSpPr>
        <p:spPr/>
        <p:txBody>
          <a:bodyPr>
            <a:normAutofit/>
          </a:bodyPr>
          <a:lstStyle/>
          <a:p>
            <a:r>
              <a:rPr lang="en-US" sz="2000" b="1" dirty="0">
                <a:latin typeface="Arial" panose="020B0604020202020204" pitchFamily="34" charset="0"/>
                <a:cs typeface="Arial" panose="020B0604020202020204" pitchFamily="34" charset="0"/>
              </a:rPr>
              <a:t>Program Overview</a:t>
            </a:r>
          </a:p>
        </p:txBody>
      </p:sp>
      <p:sp>
        <p:nvSpPr>
          <p:cNvPr id="9" name="Content Placeholder 8">
            <a:extLst>
              <a:ext uri="{FF2B5EF4-FFF2-40B4-BE49-F238E27FC236}">
                <a16:creationId xmlns:a16="http://schemas.microsoft.com/office/drawing/2014/main" id="{94F5BF5B-9D85-499B-4097-5C268BF103D1}"/>
              </a:ext>
            </a:extLst>
          </p:cNvPr>
          <p:cNvSpPr>
            <a:spLocks noGrp="1"/>
          </p:cNvSpPr>
          <p:nvPr>
            <p:ph idx="16"/>
          </p:nvPr>
        </p:nvSpPr>
        <p:spPr/>
        <p:txBody>
          <a:bodyPr/>
          <a:lstStyle/>
          <a:p>
            <a:r>
              <a:rPr lang="en-US" dirty="0">
                <a:latin typeface="Arial Black" panose="020B0604020202020204" pitchFamily="34" charset="0"/>
                <a:cs typeface="Arial Black" panose="020B0604020202020204" pitchFamily="34" charset="0"/>
              </a:rPr>
              <a:t>3</a:t>
            </a:r>
          </a:p>
        </p:txBody>
      </p:sp>
      <p:sp>
        <p:nvSpPr>
          <p:cNvPr id="8" name="Content Placeholder 7">
            <a:extLst>
              <a:ext uri="{FF2B5EF4-FFF2-40B4-BE49-F238E27FC236}">
                <a16:creationId xmlns:a16="http://schemas.microsoft.com/office/drawing/2014/main" id="{69AFEA45-9F3D-30FC-84E9-E9ACD5AB6822}"/>
              </a:ext>
            </a:extLst>
          </p:cNvPr>
          <p:cNvSpPr>
            <a:spLocks noGrp="1"/>
          </p:cNvSpPr>
          <p:nvPr>
            <p:ph idx="12"/>
          </p:nvPr>
        </p:nvSpPr>
        <p:spPr/>
        <p:txBody>
          <a:bodyPr>
            <a:normAutofit/>
          </a:bodyPr>
          <a:lstStyle/>
          <a:p>
            <a:r>
              <a:rPr lang="en-US" sz="2000" b="1" dirty="0">
                <a:latin typeface="Arial" panose="020B0604020202020204" pitchFamily="34" charset="0"/>
                <a:cs typeface="Arial" panose="020B0604020202020204" pitchFamily="34" charset="0"/>
              </a:rPr>
              <a:t>Program Structure: Sponsors, Chapters, And You</a:t>
            </a:r>
          </a:p>
        </p:txBody>
      </p:sp>
      <p:sp>
        <p:nvSpPr>
          <p:cNvPr id="7" name="Content Placeholder 6">
            <a:extLst>
              <a:ext uri="{FF2B5EF4-FFF2-40B4-BE49-F238E27FC236}">
                <a16:creationId xmlns:a16="http://schemas.microsoft.com/office/drawing/2014/main" id="{0EA600E8-A155-D9E5-2D2C-71D1EE279402}"/>
              </a:ext>
            </a:extLst>
          </p:cNvPr>
          <p:cNvSpPr>
            <a:spLocks noGrp="1"/>
          </p:cNvSpPr>
          <p:nvPr>
            <p:ph idx="17"/>
          </p:nvPr>
        </p:nvSpPr>
        <p:spPr/>
        <p:txBody>
          <a:bodyPr/>
          <a:lstStyle/>
          <a:p>
            <a:r>
              <a:rPr lang="en-US" dirty="0">
                <a:latin typeface="Arial Black" panose="020B0604020202020204" pitchFamily="34" charset="0"/>
                <a:cs typeface="Arial Black" panose="020B0604020202020204" pitchFamily="34" charset="0"/>
              </a:rPr>
              <a:t>4</a:t>
            </a:r>
          </a:p>
        </p:txBody>
      </p:sp>
      <p:sp>
        <p:nvSpPr>
          <p:cNvPr id="6" name="Content Placeholder 5">
            <a:extLst>
              <a:ext uri="{FF2B5EF4-FFF2-40B4-BE49-F238E27FC236}">
                <a16:creationId xmlns:a16="http://schemas.microsoft.com/office/drawing/2014/main" id="{797A3FCE-70A8-A0EA-EA1C-471867B321D7}"/>
              </a:ext>
            </a:extLst>
          </p:cNvPr>
          <p:cNvSpPr>
            <a:spLocks noGrp="1"/>
          </p:cNvSpPr>
          <p:nvPr>
            <p:ph idx="13"/>
          </p:nvPr>
        </p:nvSpPr>
        <p:spPr/>
        <p:txBody>
          <a:bodyPr>
            <a:normAutofit/>
          </a:bodyPr>
          <a:lstStyle/>
          <a:p>
            <a:r>
              <a:rPr lang="en-US" sz="2000" b="1" dirty="0">
                <a:latin typeface="Arial" panose="020B0604020202020204" pitchFamily="34" charset="0"/>
                <a:cs typeface="Arial" panose="020B0604020202020204" pitchFamily="34" charset="0"/>
              </a:rPr>
              <a:t>Training, Continuing Education, and Service</a:t>
            </a:r>
          </a:p>
        </p:txBody>
      </p:sp>
      <p:sp>
        <p:nvSpPr>
          <p:cNvPr id="5" name="Content Placeholder 4">
            <a:extLst>
              <a:ext uri="{FF2B5EF4-FFF2-40B4-BE49-F238E27FC236}">
                <a16:creationId xmlns:a16="http://schemas.microsoft.com/office/drawing/2014/main" id="{2ABFAD16-747F-6F6F-437F-1E745C935972}"/>
              </a:ext>
            </a:extLst>
          </p:cNvPr>
          <p:cNvSpPr>
            <a:spLocks noGrp="1"/>
          </p:cNvSpPr>
          <p:nvPr>
            <p:ph idx="18"/>
          </p:nvPr>
        </p:nvSpPr>
        <p:spPr/>
        <p:txBody>
          <a:bodyPr/>
          <a:lstStyle/>
          <a:p>
            <a:r>
              <a:rPr lang="en-US" dirty="0">
                <a:latin typeface="Arial Black" panose="020B0604020202020204" pitchFamily="34" charset="0"/>
                <a:cs typeface="Arial Black" panose="020B0604020202020204" pitchFamily="34" charset="0"/>
              </a:rPr>
              <a:t>5</a:t>
            </a:r>
          </a:p>
        </p:txBody>
      </p:sp>
      <p:sp>
        <p:nvSpPr>
          <p:cNvPr id="18" name="Content Placeholder 3">
            <a:extLst>
              <a:ext uri="{FF2B5EF4-FFF2-40B4-BE49-F238E27FC236}">
                <a16:creationId xmlns:a16="http://schemas.microsoft.com/office/drawing/2014/main" id="{13CCB17E-9BDE-4846-4BB0-3DBC9859FD9B}"/>
              </a:ext>
            </a:extLst>
          </p:cNvPr>
          <p:cNvSpPr txBox="1">
            <a:spLocks/>
          </p:cNvSpPr>
          <p:nvPr/>
        </p:nvSpPr>
        <p:spPr>
          <a:xfrm>
            <a:off x="1854319" y="4013191"/>
            <a:ext cx="9272546" cy="57148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Earning the Certified VMN Title/Qualification</a:t>
            </a:r>
          </a:p>
        </p:txBody>
      </p:sp>
      <p:sp>
        <p:nvSpPr>
          <p:cNvPr id="3" name="Content Placeholder 2">
            <a:extLst>
              <a:ext uri="{FF2B5EF4-FFF2-40B4-BE49-F238E27FC236}">
                <a16:creationId xmlns:a16="http://schemas.microsoft.com/office/drawing/2014/main" id="{9CC5B1E9-FCED-2467-C27A-1C2583963876}"/>
              </a:ext>
            </a:extLst>
          </p:cNvPr>
          <p:cNvSpPr>
            <a:spLocks noGrp="1"/>
          </p:cNvSpPr>
          <p:nvPr>
            <p:ph idx="19"/>
          </p:nvPr>
        </p:nvSpPr>
        <p:spPr/>
        <p:txBody>
          <a:bodyPr/>
          <a:lstStyle/>
          <a:p>
            <a:r>
              <a:rPr lang="en-US" dirty="0">
                <a:latin typeface="Arial Black" panose="020B0604020202020204" pitchFamily="34" charset="0"/>
                <a:cs typeface="Arial Black" panose="020B0604020202020204" pitchFamily="34" charset="0"/>
              </a:rPr>
              <a:t>6</a:t>
            </a:r>
          </a:p>
        </p:txBody>
      </p:sp>
      <p:sp>
        <p:nvSpPr>
          <p:cNvPr id="4" name="Content Placeholder 3">
            <a:extLst>
              <a:ext uri="{FF2B5EF4-FFF2-40B4-BE49-F238E27FC236}">
                <a16:creationId xmlns:a16="http://schemas.microsoft.com/office/drawing/2014/main" id="{A2C181F1-4B0E-7923-7137-1B256154418D}"/>
              </a:ext>
            </a:extLst>
          </p:cNvPr>
          <p:cNvSpPr>
            <a:spLocks noGrp="1"/>
          </p:cNvSpPr>
          <p:nvPr>
            <p:ph idx="14"/>
          </p:nvPr>
        </p:nvSpPr>
        <p:spPr>
          <a:xfrm>
            <a:off x="1854319" y="4667324"/>
            <a:ext cx="9272546" cy="571483"/>
          </a:xfrm>
        </p:spPr>
        <p:txBody>
          <a:bodyPr>
            <a:normAutofit/>
          </a:bodyPr>
          <a:lstStyle/>
          <a:p>
            <a:r>
              <a:rPr lang="en-US" sz="2000" b="1" dirty="0"/>
              <a:t>Other Things to Know: Recognition, Documentation, Conduct</a:t>
            </a:r>
            <a:endParaRPr lang="en-US" sz="2000" b="1" dirty="0">
              <a:latin typeface="Arial" panose="020B0604020202020204" pitchFamily="34" charset="0"/>
              <a:cs typeface="Arial" panose="020B0604020202020204" pitchFamily="34" charset="0"/>
            </a:endParaRPr>
          </a:p>
        </p:txBody>
      </p:sp>
      <p:pic>
        <p:nvPicPr>
          <p:cNvPr id="19" name="Picture 18" descr="Drawing of a great blue heron (bird)">
            <a:extLst>
              <a:ext uri="{FF2B5EF4-FFF2-40B4-BE49-F238E27FC236}">
                <a16:creationId xmlns:a16="http://schemas.microsoft.com/office/drawing/2014/main" id="{C48DE65A-65F3-6F48-8B09-9EC22388F604}"/>
              </a:ext>
            </a:extLst>
          </p:cNvPr>
          <p:cNvPicPr>
            <a:picLocks noChangeAspect="1"/>
          </p:cNvPicPr>
          <p:nvPr/>
        </p:nvPicPr>
        <p:blipFill>
          <a:blip r:embed="rId3"/>
          <a:stretch>
            <a:fillRect/>
          </a:stretch>
        </p:blipFill>
        <p:spPr>
          <a:xfrm>
            <a:off x="8330406" y="1526324"/>
            <a:ext cx="3619500" cy="5080000"/>
          </a:xfrm>
          <a:prstGeom prst="rect">
            <a:avLst/>
          </a:prstGeom>
        </p:spPr>
      </p:pic>
      <p:sp>
        <p:nvSpPr>
          <p:cNvPr id="15" name="TextBox 14">
            <a:extLst>
              <a:ext uri="{FF2B5EF4-FFF2-40B4-BE49-F238E27FC236}">
                <a16:creationId xmlns:a16="http://schemas.microsoft.com/office/drawing/2014/main" id="{D32D2B5E-81BA-985D-15AE-69B37244F642}"/>
              </a:ext>
            </a:extLst>
          </p:cNvPr>
          <p:cNvSpPr txBox="1"/>
          <p:nvPr/>
        </p:nvSpPr>
        <p:spPr>
          <a:xfrm>
            <a:off x="7282927" y="6596390"/>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3483410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779542" y="1001237"/>
            <a:ext cx="7240794" cy="1325563"/>
          </a:xfrm>
        </p:spPr>
        <p:txBody>
          <a:bodyPr>
            <a:normAutofit/>
          </a:bodyPr>
          <a:lstStyle/>
          <a:p>
            <a:r>
              <a:rPr lang="en-US" dirty="0"/>
              <a:t>Virginia Department of Wildlife Resources</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779542" y="2401155"/>
            <a:ext cx="5810772" cy="4351338"/>
          </a:xfrm>
        </p:spPr>
        <p:txBody>
          <a:bodyPr>
            <a:noAutofit/>
          </a:bodyPr>
          <a:lstStyle/>
          <a:p>
            <a:pPr marL="0" indent="0">
              <a:buNone/>
            </a:pPr>
            <a:r>
              <a:rPr lang="en-US" sz="2200" b="1" dirty="0"/>
              <a:t>Mission:</a:t>
            </a:r>
          </a:p>
          <a:p>
            <a:r>
              <a:rPr lang="en-US" sz="2200" dirty="0"/>
              <a:t>Conserve and manage wildlife populations and habitat for the benefit of present and future generations.</a:t>
            </a:r>
          </a:p>
          <a:p>
            <a:r>
              <a:rPr lang="en-US" sz="2200" dirty="0"/>
              <a:t>Connect people to Virginia’s outdoors through boating, education, fishing, hunting, trapping, wildlife viewing, and other wildlife-related activities.</a:t>
            </a:r>
          </a:p>
          <a:p>
            <a:r>
              <a:rPr lang="en-US" sz="2200" dirty="0"/>
              <a:t>Protect people and property by promoting safe outdoor experiences and managing human-wildlife conflicts.</a:t>
            </a:r>
            <a:br>
              <a:rPr lang="en-US" sz="2200" dirty="0"/>
            </a:br>
            <a:br>
              <a:rPr lang="en-US" sz="2200" dirty="0"/>
            </a:br>
            <a:r>
              <a:rPr lang="en-US" sz="2200" dirty="0">
                <a:hlinkClick r:id="rId3"/>
              </a:rPr>
              <a:t>http://www.dwr.virginia.gov</a:t>
            </a:r>
            <a:r>
              <a:rPr lang="en-US" sz="2200" dirty="0"/>
              <a:t>  </a:t>
            </a:r>
          </a:p>
        </p:txBody>
      </p:sp>
      <p:pic>
        <p:nvPicPr>
          <p:cNvPr id="14" name="Picture Placeholder 13" descr="Virginia Department of Wildlife Resources logo">
            <a:extLst>
              <a:ext uri="{FF2B5EF4-FFF2-40B4-BE49-F238E27FC236}">
                <a16:creationId xmlns:a16="http://schemas.microsoft.com/office/drawing/2014/main" id="{84CBE6CD-F166-719E-319A-FF78CFED84AE}"/>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t="-3868" b="-3323"/>
          <a:stretch/>
        </p:blipFill>
        <p:spPr>
          <a:xfrm>
            <a:off x="7666622" y="1495314"/>
            <a:ext cx="3290356" cy="4114800"/>
          </a:xfrm>
        </p:spPr>
      </p:pic>
      <p:sp>
        <p:nvSpPr>
          <p:cNvPr id="2" name="Freeform 1">
            <a:extLst>
              <a:ext uri="{FF2B5EF4-FFF2-40B4-BE49-F238E27FC236}">
                <a16:creationId xmlns:a16="http://schemas.microsoft.com/office/drawing/2014/main" id="{688E1442-CDF9-4FD5-7212-7FCCC71836BB}"/>
              </a:ext>
              <a:ext uri="{C183D7F6-B498-43B3-948B-1728B52AA6E4}">
                <adec:decorative xmlns:adec="http://schemas.microsoft.com/office/drawing/2017/decorative" val="0"/>
              </a:ext>
            </a:extLst>
          </p:cNvPr>
          <p:cNvSpPr/>
          <p:nvPr/>
        </p:nvSpPr>
        <p:spPr>
          <a:xfrm>
            <a:off x="779542" y="419308"/>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584899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487679" y="999205"/>
            <a:ext cx="8279803" cy="1409887"/>
          </a:xfrm>
        </p:spPr>
        <p:txBody>
          <a:bodyPr>
            <a:normAutofit/>
          </a:bodyPr>
          <a:lstStyle/>
          <a:p>
            <a:r>
              <a:rPr lang="en-US" dirty="0"/>
              <a:t>Virginia Institute of Marine Science</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487680" y="3560780"/>
            <a:ext cx="6246607" cy="3297219"/>
          </a:xfrm>
        </p:spPr>
        <p:txBody>
          <a:bodyPr>
            <a:noAutofit/>
          </a:bodyPr>
          <a:lstStyle/>
          <a:p>
            <a:pPr marL="0" indent="0">
              <a:lnSpc>
                <a:spcPct val="90000"/>
              </a:lnSpc>
              <a:spcAft>
                <a:spcPts val="600"/>
              </a:spcAft>
              <a:buNone/>
            </a:pPr>
            <a:r>
              <a:rPr lang="en-US" sz="2200" b="1" dirty="0"/>
              <a:t>Mission: </a:t>
            </a:r>
            <a:r>
              <a:rPr lang="en-US" sz="2200" dirty="0"/>
              <a:t>CCRM supports informed decision-making on resource management at all levels of government, including private and corporate citizens.</a:t>
            </a:r>
          </a:p>
          <a:p>
            <a:pPr marL="285750" indent="-228600">
              <a:lnSpc>
                <a:spcPct val="90000"/>
              </a:lnSpc>
              <a:spcAft>
                <a:spcPts val="600"/>
              </a:spcAft>
              <a:buFont typeface="Arial" panose="020B0604020202020204" pitchFamily="34" charset="0"/>
              <a:buChar char="•"/>
            </a:pPr>
            <a:r>
              <a:rPr lang="en-US" sz="2000" dirty="0"/>
              <a:t>Undertakes research</a:t>
            </a:r>
          </a:p>
          <a:p>
            <a:pPr marL="285750" indent="-228600">
              <a:lnSpc>
                <a:spcPct val="90000"/>
              </a:lnSpc>
              <a:spcAft>
                <a:spcPts val="600"/>
              </a:spcAft>
              <a:buFont typeface="Arial" panose="020B0604020202020204" pitchFamily="34" charset="0"/>
              <a:buChar char="•"/>
            </a:pPr>
            <a:r>
              <a:rPr lang="en-US" sz="2000" dirty="0"/>
              <a:t>Provides advisory service in wetlands management</a:t>
            </a:r>
          </a:p>
          <a:p>
            <a:pPr marL="285750" indent="-228600">
              <a:lnSpc>
                <a:spcPct val="90000"/>
              </a:lnSpc>
              <a:spcAft>
                <a:spcPts val="600"/>
              </a:spcAft>
              <a:buFont typeface="Arial" panose="020B0604020202020204" pitchFamily="34" charset="0"/>
              <a:buChar char="•"/>
            </a:pPr>
            <a:r>
              <a:rPr lang="en-US" sz="2000" dirty="0"/>
              <a:t>Conducts outreach education</a:t>
            </a:r>
          </a:p>
          <a:p>
            <a:pPr marL="0" indent="0">
              <a:lnSpc>
                <a:spcPct val="90000"/>
              </a:lnSpc>
              <a:spcAft>
                <a:spcPts val="600"/>
              </a:spcAft>
              <a:buNone/>
            </a:pPr>
            <a:r>
              <a:rPr lang="en-US" sz="2200" dirty="0">
                <a:hlinkClick r:id="rId3" action="ppaction://hlinkfile"/>
              </a:rPr>
              <a:t>ccrm.vims.edu</a:t>
            </a:r>
            <a:endParaRPr lang="en-US" sz="2200" dirty="0"/>
          </a:p>
          <a:p>
            <a:pPr marL="0" indent="0">
              <a:buNone/>
            </a:pPr>
            <a:endParaRPr lang="en-US" sz="2400" dirty="0"/>
          </a:p>
        </p:txBody>
      </p:sp>
      <p:sp>
        <p:nvSpPr>
          <p:cNvPr id="2" name="Title 6">
            <a:extLst>
              <a:ext uri="{FF2B5EF4-FFF2-40B4-BE49-F238E27FC236}">
                <a16:creationId xmlns:a16="http://schemas.microsoft.com/office/drawing/2014/main" id="{FB714C83-97C4-0A69-9270-CFFA6D4868F8}"/>
              </a:ext>
            </a:extLst>
          </p:cNvPr>
          <p:cNvSpPr txBox="1">
            <a:spLocks/>
          </p:cNvSpPr>
          <p:nvPr/>
        </p:nvSpPr>
        <p:spPr>
          <a:xfrm>
            <a:off x="487679" y="2409092"/>
            <a:ext cx="7817225" cy="10237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3600" dirty="0"/>
              <a:t>Center for Coastal Resources Management</a:t>
            </a:r>
          </a:p>
        </p:txBody>
      </p:sp>
      <p:pic>
        <p:nvPicPr>
          <p:cNvPr id="9" name="Picture Placeholder 8" descr="Virginia Institute of Marine Science Center for Coastal Resources Management, William &amp; Mary logo">
            <a:extLst>
              <a:ext uri="{FF2B5EF4-FFF2-40B4-BE49-F238E27FC236}">
                <a16:creationId xmlns:a16="http://schemas.microsoft.com/office/drawing/2014/main" id="{4750E068-CF61-415D-77FB-9953CDB1FC27}"/>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1740" r="-331"/>
          <a:stretch/>
        </p:blipFill>
        <p:spPr>
          <a:xfrm>
            <a:off x="7240861" y="3192539"/>
            <a:ext cx="4572000" cy="1481021"/>
          </a:xfrm>
        </p:spPr>
      </p:pic>
      <p:sp>
        <p:nvSpPr>
          <p:cNvPr id="3" name="Freeform 2">
            <a:extLst>
              <a:ext uri="{FF2B5EF4-FFF2-40B4-BE49-F238E27FC236}">
                <a16:creationId xmlns:a16="http://schemas.microsoft.com/office/drawing/2014/main" id="{5EADFA58-6576-330B-2F11-A30E7F0B536A}"/>
              </a:ext>
              <a:ext uri="{C183D7F6-B498-43B3-948B-1728B52AA6E4}">
                <adec:decorative xmlns:adec="http://schemas.microsoft.com/office/drawing/2017/decorative" val="0"/>
              </a:ext>
            </a:extLst>
          </p:cNvPr>
          <p:cNvSpPr/>
          <p:nvPr/>
        </p:nvSpPr>
        <p:spPr>
          <a:xfrm>
            <a:off x="487679" y="418913"/>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2693395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5A4756-AF9C-AC6E-3D98-A5264FEF9C63}"/>
              </a:ext>
            </a:extLst>
          </p:cNvPr>
          <p:cNvSpPr>
            <a:spLocks noGrp="1"/>
          </p:cNvSpPr>
          <p:nvPr>
            <p:ph type="title"/>
          </p:nvPr>
        </p:nvSpPr>
        <p:spPr>
          <a:xfrm>
            <a:off x="487679" y="1182706"/>
            <a:ext cx="8279803" cy="1409887"/>
          </a:xfrm>
        </p:spPr>
        <p:txBody>
          <a:bodyPr>
            <a:normAutofit/>
          </a:bodyPr>
          <a:lstStyle/>
          <a:p>
            <a:r>
              <a:rPr lang="en-US" dirty="0"/>
              <a:t>Virginia Museum of Natural History</a:t>
            </a:r>
          </a:p>
        </p:txBody>
      </p:sp>
      <p:sp>
        <p:nvSpPr>
          <p:cNvPr id="8" name="Content Placeholder 7">
            <a:extLst>
              <a:ext uri="{FF2B5EF4-FFF2-40B4-BE49-F238E27FC236}">
                <a16:creationId xmlns:a16="http://schemas.microsoft.com/office/drawing/2014/main" id="{17D65EF8-3D6C-E797-8D9B-D3C96D5DF64D}"/>
              </a:ext>
            </a:extLst>
          </p:cNvPr>
          <p:cNvSpPr>
            <a:spLocks noGrp="1"/>
          </p:cNvSpPr>
          <p:nvPr>
            <p:ph sz="half" idx="1"/>
          </p:nvPr>
        </p:nvSpPr>
        <p:spPr>
          <a:xfrm>
            <a:off x="487679" y="3104216"/>
            <a:ext cx="6246607" cy="3334871"/>
          </a:xfrm>
        </p:spPr>
        <p:txBody>
          <a:bodyPr>
            <a:noAutofit/>
          </a:bodyPr>
          <a:lstStyle/>
          <a:p>
            <a:pPr marL="0" indent="0">
              <a:buNone/>
            </a:pPr>
            <a:r>
              <a:rPr lang="en-US" sz="2200" b="1" dirty="0"/>
              <a:t>Mission: </a:t>
            </a:r>
            <a:r>
              <a:rPr lang="en-US" sz="2200" dirty="0"/>
              <a:t>VMNH interprets Virginia's natural heritage within a global context in ways that are relevant to all citizens of the Commonwealth.</a:t>
            </a:r>
          </a:p>
          <a:p>
            <a:pPr>
              <a:buFontTx/>
              <a:buChar char="•"/>
            </a:pPr>
            <a:r>
              <a:rPr lang="en-US" sz="2400" dirty="0"/>
              <a:t> </a:t>
            </a:r>
            <a:r>
              <a:rPr lang="en-US" sz="2000" dirty="0"/>
              <a:t>Maintains a state museum to provide a repository of the state’s natural heritage</a:t>
            </a:r>
          </a:p>
          <a:p>
            <a:pPr>
              <a:buFontTx/>
              <a:buChar char="•"/>
            </a:pPr>
            <a:r>
              <a:rPr lang="en-US" sz="2000" dirty="0"/>
              <a:t>Investigates natural history of Virginia and the world</a:t>
            </a:r>
          </a:p>
          <a:p>
            <a:pPr>
              <a:buFontTx/>
              <a:buChar char="•"/>
            </a:pPr>
            <a:r>
              <a:rPr lang="en-US" sz="2000" dirty="0"/>
              <a:t>Conducts educational programs at the museum and across the state</a:t>
            </a:r>
            <a:endParaRPr lang="en-US" sz="2000" dirty="0">
              <a:hlinkClick r:id="rId3"/>
            </a:endParaRPr>
          </a:p>
          <a:p>
            <a:pPr marL="0" indent="0">
              <a:buNone/>
            </a:pPr>
            <a:r>
              <a:rPr lang="en-US" sz="2200" dirty="0">
                <a:hlinkClick r:id="rId3"/>
              </a:rPr>
              <a:t>http://www.vmnh.net</a:t>
            </a:r>
            <a:r>
              <a:rPr lang="en-US" sz="2200" dirty="0"/>
              <a:t> </a:t>
            </a:r>
          </a:p>
          <a:p>
            <a:pPr marL="0" indent="0">
              <a:buNone/>
            </a:pPr>
            <a:endParaRPr lang="en-US" sz="2400" dirty="0"/>
          </a:p>
        </p:txBody>
      </p:sp>
      <p:pic>
        <p:nvPicPr>
          <p:cNvPr id="6" name="Picture Placeholder 5" descr="Virginia Museum of Natural History logo">
            <a:extLst>
              <a:ext uri="{FF2B5EF4-FFF2-40B4-BE49-F238E27FC236}">
                <a16:creationId xmlns:a16="http://schemas.microsoft.com/office/drawing/2014/main" id="{91204FEB-E564-2F9B-A97F-FB9C4F09E66D}"/>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l="-4227" r="-2865"/>
          <a:stretch/>
        </p:blipFill>
        <p:spPr>
          <a:xfrm>
            <a:off x="7046258" y="2592593"/>
            <a:ext cx="4572000" cy="1946994"/>
          </a:xfrm>
        </p:spPr>
      </p:pic>
      <p:sp>
        <p:nvSpPr>
          <p:cNvPr id="2" name="Freeform 1">
            <a:extLst>
              <a:ext uri="{FF2B5EF4-FFF2-40B4-BE49-F238E27FC236}">
                <a16:creationId xmlns:a16="http://schemas.microsoft.com/office/drawing/2014/main" id="{D29C111F-7B85-BC86-4363-2C6FFC209F09}"/>
              </a:ext>
              <a:ext uri="{C183D7F6-B498-43B3-948B-1728B52AA6E4}">
                <adec:decorative xmlns:adec="http://schemas.microsoft.com/office/drawing/2017/decorative" val="0"/>
              </a:ext>
            </a:extLst>
          </p:cNvPr>
          <p:cNvSpPr/>
          <p:nvPr/>
        </p:nvSpPr>
        <p:spPr>
          <a:xfrm>
            <a:off x="487679" y="581113"/>
            <a:ext cx="3212489"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b="1" dirty="0">
                <a:solidFill>
                  <a:schemeClr val="bg1"/>
                </a:solidFill>
                <a:latin typeface="Arial" panose="020B0604020202020204" pitchFamily="34" charset="0"/>
                <a:cs typeface="Arial" panose="020B0604020202020204" pitchFamily="34" charset="0"/>
              </a:rPr>
              <a:t>VMN Sponsoring Agency</a:t>
            </a:r>
          </a:p>
        </p:txBody>
      </p:sp>
    </p:spTree>
    <p:extLst>
      <p:ext uri="{BB962C8B-B14F-4D97-AF65-F5344CB8AC3E}">
        <p14:creationId xmlns:p14="http://schemas.microsoft.com/office/powerpoint/2010/main" val="182593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p of Virginia with 30 yellow butterfly icons at locations of Virginia Master Naturalist chapters">
            <a:extLst>
              <a:ext uri="{FF2B5EF4-FFF2-40B4-BE49-F238E27FC236}">
                <a16:creationId xmlns:a16="http://schemas.microsoft.com/office/drawing/2014/main" id="{FE2611B9-E845-F226-7E34-B4463570CE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61" t="14622" r="6099" b="18688"/>
          <a:stretch/>
        </p:blipFill>
        <p:spPr>
          <a:xfrm>
            <a:off x="1262842" y="1931914"/>
            <a:ext cx="9669780" cy="4407737"/>
          </a:xfrm>
          <a:prstGeom prst="rect">
            <a:avLst/>
          </a:prstGeom>
        </p:spPr>
      </p:pic>
      <p:sp>
        <p:nvSpPr>
          <p:cNvPr id="2" name="Title 1">
            <a:extLst>
              <a:ext uri="{FF2B5EF4-FFF2-40B4-BE49-F238E27FC236}">
                <a16:creationId xmlns:a16="http://schemas.microsoft.com/office/drawing/2014/main" id="{633CF30B-4844-F148-7426-1DF2CBD807D9}"/>
              </a:ext>
            </a:extLst>
          </p:cNvPr>
          <p:cNvSpPr>
            <a:spLocks noGrp="1"/>
          </p:cNvSpPr>
          <p:nvPr>
            <p:ph type="title"/>
          </p:nvPr>
        </p:nvSpPr>
        <p:spPr>
          <a:xfrm>
            <a:off x="594500" y="386753"/>
            <a:ext cx="11163746" cy="1325563"/>
          </a:xfrm>
        </p:spPr>
        <p:txBody>
          <a:bodyPr/>
          <a:lstStyle/>
          <a:p>
            <a:r>
              <a:rPr lang="en-US" dirty="0"/>
              <a:t>Local Chapters Deliver the Program</a:t>
            </a:r>
          </a:p>
        </p:txBody>
      </p:sp>
      <p:pic>
        <p:nvPicPr>
          <p:cNvPr id="4" name="Picture 3" descr="A yellow butterfly with black background&#10;&#10;Description automatically generated">
            <a:extLst>
              <a:ext uri="{FF2B5EF4-FFF2-40B4-BE49-F238E27FC236}">
                <a16:creationId xmlns:a16="http://schemas.microsoft.com/office/drawing/2014/main" id="{E26B83CF-AF5F-B22C-09AD-4E341DDB15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1141" y="2793119"/>
            <a:ext cx="563880" cy="563880"/>
          </a:xfrm>
          <a:prstGeom prst="rect">
            <a:avLst/>
          </a:prstGeom>
        </p:spPr>
      </p:pic>
      <p:pic>
        <p:nvPicPr>
          <p:cNvPr id="5" name="Picture 4" descr="A yellow butterfly with black background&#10;&#10;Description automatically generated">
            <a:extLst>
              <a:ext uri="{FF2B5EF4-FFF2-40B4-BE49-F238E27FC236}">
                <a16:creationId xmlns:a16="http://schemas.microsoft.com/office/drawing/2014/main" id="{E30336BE-3BD6-DC17-54A8-835D36EABF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5206" y="4664174"/>
            <a:ext cx="563880" cy="563880"/>
          </a:xfrm>
          <a:prstGeom prst="rect">
            <a:avLst/>
          </a:prstGeom>
        </p:spPr>
      </p:pic>
      <p:pic>
        <p:nvPicPr>
          <p:cNvPr id="7" name="Picture 6" descr="A yellow butterfly with black background&#10;&#10;Description automatically generated">
            <a:extLst>
              <a:ext uri="{FF2B5EF4-FFF2-40B4-BE49-F238E27FC236}">
                <a16:creationId xmlns:a16="http://schemas.microsoft.com/office/drawing/2014/main" id="{C3E570A0-389F-BE56-1263-CF04455C62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3971" y="4092357"/>
            <a:ext cx="563880" cy="563880"/>
          </a:xfrm>
          <a:prstGeom prst="rect">
            <a:avLst/>
          </a:prstGeom>
        </p:spPr>
      </p:pic>
      <p:pic>
        <p:nvPicPr>
          <p:cNvPr id="8" name="Picture 7" descr="A yellow butterfly with black background&#10;&#10;Description automatically generated">
            <a:extLst>
              <a:ext uri="{FF2B5EF4-FFF2-40B4-BE49-F238E27FC236}">
                <a16:creationId xmlns:a16="http://schemas.microsoft.com/office/drawing/2014/main" id="{FD0D4C9A-A9F9-FA49-69E1-83C062BD55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4102" y="5628356"/>
            <a:ext cx="563880" cy="563880"/>
          </a:xfrm>
          <a:prstGeom prst="rect">
            <a:avLst/>
          </a:prstGeom>
        </p:spPr>
      </p:pic>
      <p:pic>
        <p:nvPicPr>
          <p:cNvPr id="9" name="Picture 8" descr="A yellow butterfly with black background&#10;&#10;Description automatically generated">
            <a:extLst>
              <a:ext uri="{FF2B5EF4-FFF2-40B4-BE49-F238E27FC236}">
                <a16:creationId xmlns:a16="http://schemas.microsoft.com/office/drawing/2014/main" id="{5056C558-6809-270C-BCC9-092BA6469E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17377" y="5252768"/>
            <a:ext cx="563880" cy="563880"/>
          </a:xfrm>
          <a:prstGeom prst="rect">
            <a:avLst/>
          </a:prstGeom>
        </p:spPr>
      </p:pic>
      <p:pic>
        <p:nvPicPr>
          <p:cNvPr id="10" name="Picture 9" descr="A yellow butterfly with black background&#10;&#10;Description automatically generated">
            <a:extLst>
              <a:ext uri="{FF2B5EF4-FFF2-40B4-BE49-F238E27FC236}">
                <a16:creationId xmlns:a16="http://schemas.microsoft.com/office/drawing/2014/main" id="{B95ABDA8-9998-F998-7000-BC2813FBA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3507" y="3528961"/>
            <a:ext cx="563880" cy="563880"/>
          </a:xfrm>
          <a:prstGeom prst="rect">
            <a:avLst/>
          </a:prstGeom>
        </p:spPr>
      </p:pic>
      <p:pic>
        <p:nvPicPr>
          <p:cNvPr id="11" name="Picture 10" descr="A yellow butterfly with black background&#10;&#10;Description automatically generated">
            <a:extLst>
              <a:ext uri="{FF2B5EF4-FFF2-40B4-BE49-F238E27FC236}">
                <a16:creationId xmlns:a16="http://schemas.microsoft.com/office/drawing/2014/main" id="{D7DAAA85-E120-E53B-F715-01F655FB6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2704" y="5095811"/>
            <a:ext cx="563880" cy="563880"/>
          </a:xfrm>
          <a:prstGeom prst="rect">
            <a:avLst/>
          </a:prstGeom>
        </p:spPr>
      </p:pic>
      <p:pic>
        <p:nvPicPr>
          <p:cNvPr id="12" name="Picture 11" descr="A yellow butterfly with black background&#10;&#10;Description automatically generated">
            <a:extLst>
              <a:ext uri="{FF2B5EF4-FFF2-40B4-BE49-F238E27FC236}">
                <a16:creationId xmlns:a16="http://schemas.microsoft.com/office/drawing/2014/main" id="{B7A6C7F8-A75F-8C52-373F-0E1EB65EF5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5380" y="4887627"/>
            <a:ext cx="563880" cy="563880"/>
          </a:xfrm>
          <a:prstGeom prst="rect">
            <a:avLst/>
          </a:prstGeom>
        </p:spPr>
      </p:pic>
      <p:pic>
        <p:nvPicPr>
          <p:cNvPr id="13" name="Picture 12" descr="A yellow butterfly with black background&#10;&#10;Description automatically generated">
            <a:extLst>
              <a:ext uri="{FF2B5EF4-FFF2-40B4-BE49-F238E27FC236}">
                <a16:creationId xmlns:a16="http://schemas.microsoft.com/office/drawing/2014/main" id="{095837D7-2225-00DD-094A-3765AF76E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384" y="5687373"/>
            <a:ext cx="563880" cy="563880"/>
          </a:xfrm>
          <a:prstGeom prst="rect">
            <a:avLst/>
          </a:prstGeom>
        </p:spPr>
      </p:pic>
      <p:pic>
        <p:nvPicPr>
          <p:cNvPr id="14" name="Picture 13" descr="A yellow butterfly with black background&#10;&#10;Description automatically generated">
            <a:extLst>
              <a:ext uri="{FF2B5EF4-FFF2-40B4-BE49-F238E27FC236}">
                <a16:creationId xmlns:a16="http://schemas.microsoft.com/office/drawing/2014/main" id="{E948418C-FBB2-BBB8-A16E-5113E151C4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458" y="5659691"/>
            <a:ext cx="563880" cy="563880"/>
          </a:xfrm>
          <a:prstGeom prst="rect">
            <a:avLst/>
          </a:prstGeom>
        </p:spPr>
      </p:pic>
      <p:pic>
        <p:nvPicPr>
          <p:cNvPr id="15" name="Picture 14" descr="A yellow butterfly with black background&#10;&#10;Description automatically generated">
            <a:extLst>
              <a:ext uri="{FF2B5EF4-FFF2-40B4-BE49-F238E27FC236}">
                <a16:creationId xmlns:a16="http://schemas.microsoft.com/office/drawing/2014/main" id="{85DECD75-7A7D-6869-DAEF-625D4E0505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6863" y="5359828"/>
            <a:ext cx="563880" cy="563880"/>
          </a:xfrm>
          <a:prstGeom prst="rect">
            <a:avLst/>
          </a:prstGeom>
        </p:spPr>
      </p:pic>
      <p:pic>
        <p:nvPicPr>
          <p:cNvPr id="16" name="Picture 15" descr="A yellow butterfly with black background&#10;&#10;Description automatically generated">
            <a:extLst>
              <a:ext uri="{FF2B5EF4-FFF2-40B4-BE49-F238E27FC236}">
                <a16:creationId xmlns:a16="http://schemas.microsoft.com/office/drawing/2014/main" id="{DFB7039E-6481-3801-BF30-A07AB2A510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9179" y="4750376"/>
            <a:ext cx="563880" cy="563880"/>
          </a:xfrm>
          <a:prstGeom prst="rect">
            <a:avLst/>
          </a:prstGeom>
        </p:spPr>
      </p:pic>
      <p:pic>
        <p:nvPicPr>
          <p:cNvPr id="17" name="Picture 16" descr="A yellow butterfly with black background&#10;&#10;Description automatically generated">
            <a:extLst>
              <a:ext uri="{FF2B5EF4-FFF2-40B4-BE49-F238E27FC236}">
                <a16:creationId xmlns:a16="http://schemas.microsoft.com/office/drawing/2014/main" id="{8745F466-D170-3825-AA71-74FB881A81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9143" y="4259740"/>
            <a:ext cx="563880" cy="563880"/>
          </a:xfrm>
          <a:prstGeom prst="rect">
            <a:avLst/>
          </a:prstGeom>
        </p:spPr>
      </p:pic>
      <p:pic>
        <p:nvPicPr>
          <p:cNvPr id="18" name="Picture 17" descr="A yellow butterfly with black background&#10;&#10;Description automatically generated">
            <a:extLst>
              <a:ext uri="{FF2B5EF4-FFF2-40B4-BE49-F238E27FC236}">
                <a16:creationId xmlns:a16="http://schemas.microsoft.com/office/drawing/2014/main" id="{ACD30ACF-E442-0931-0A98-8FBB790826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1714" y="4094115"/>
            <a:ext cx="563880" cy="563880"/>
          </a:xfrm>
          <a:prstGeom prst="rect">
            <a:avLst/>
          </a:prstGeom>
        </p:spPr>
      </p:pic>
      <p:pic>
        <p:nvPicPr>
          <p:cNvPr id="19" name="Picture 18" descr="A yellow butterfly with black background&#10;&#10;Description automatically generated">
            <a:extLst>
              <a:ext uri="{FF2B5EF4-FFF2-40B4-BE49-F238E27FC236}">
                <a16:creationId xmlns:a16="http://schemas.microsoft.com/office/drawing/2014/main" id="{EE789106-BFAD-3BEF-0571-79DFC38E88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972" y="4062426"/>
            <a:ext cx="563880" cy="563880"/>
          </a:xfrm>
          <a:prstGeom prst="rect">
            <a:avLst/>
          </a:prstGeom>
        </p:spPr>
      </p:pic>
      <p:pic>
        <p:nvPicPr>
          <p:cNvPr id="20" name="Picture 19" descr="A yellow butterfly with black background&#10;&#10;Description automatically generated">
            <a:extLst>
              <a:ext uri="{FF2B5EF4-FFF2-40B4-BE49-F238E27FC236}">
                <a16:creationId xmlns:a16="http://schemas.microsoft.com/office/drawing/2014/main" id="{0414F563-6CB1-A75A-AB91-06C91D86BD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5912" y="3280028"/>
            <a:ext cx="563880" cy="563880"/>
          </a:xfrm>
          <a:prstGeom prst="rect">
            <a:avLst/>
          </a:prstGeom>
        </p:spPr>
      </p:pic>
      <p:pic>
        <p:nvPicPr>
          <p:cNvPr id="21" name="Picture 20" descr="A yellow butterfly with black background&#10;&#10;Description automatically generated">
            <a:extLst>
              <a:ext uri="{FF2B5EF4-FFF2-40B4-BE49-F238E27FC236}">
                <a16:creationId xmlns:a16="http://schemas.microsoft.com/office/drawing/2014/main" id="{90B08F3D-192C-68D8-3934-29A57E8F45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50725" y="3695860"/>
            <a:ext cx="563880" cy="563880"/>
          </a:xfrm>
          <a:prstGeom prst="rect">
            <a:avLst/>
          </a:prstGeom>
        </p:spPr>
      </p:pic>
      <p:pic>
        <p:nvPicPr>
          <p:cNvPr id="22" name="Picture 21" descr="A yellow butterfly with black background&#10;&#10;Description automatically generated">
            <a:extLst>
              <a:ext uri="{FF2B5EF4-FFF2-40B4-BE49-F238E27FC236}">
                <a16:creationId xmlns:a16="http://schemas.microsoft.com/office/drawing/2014/main" id="{E3093BEA-5C58-33CA-E16C-8D9DAD5068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6411" y="3037766"/>
            <a:ext cx="563880" cy="563880"/>
          </a:xfrm>
          <a:prstGeom prst="rect">
            <a:avLst/>
          </a:prstGeom>
        </p:spPr>
      </p:pic>
      <p:pic>
        <p:nvPicPr>
          <p:cNvPr id="23" name="Picture 22" descr="A yellow butterfly with black background&#10;&#10;Description automatically generated">
            <a:extLst>
              <a:ext uri="{FF2B5EF4-FFF2-40B4-BE49-F238E27FC236}">
                <a16:creationId xmlns:a16="http://schemas.microsoft.com/office/drawing/2014/main" id="{798DC181-F47B-2B39-5E0F-C118D56939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5996" y="2584704"/>
            <a:ext cx="563880" cy="563880"/>
          </a:xfrm>
          <a:prstGeom prst="rect">
            <a:avLst/>
          </a:prstGeom>
        </p:spPr>
      </p:pic>
      <p:pic>
        <p:nvPicPr>
          <p:cNvPr id="24" name="Picture 23" descr="A yellow butterfly with black background&#10;&#10;Description automatically generated">
            <a:extLst>
              <a:ext uri="{FF2B5EF4-FFF2-40B4-BE49-F238E27FC236}">
                <a16:creationId xmlns:a16="http://schemas.microsoft.com/office/drawing/2014/main" id="{D46492ED-6318-A8AA-0FCE-612E18FAB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9792" y="2514600"/>
            <a:ext cx="563880" cy="563880"/>
          </a:xfrm>
          <a:prstGeom prst="rect">
            <a:avLst/>
          </a:prstGeom>
        </p:spPr>
      </p:pic>
      <p:pic>
        <p:nvPicPr>
          <p:cNvPr id="25" name="Picture 24" descr="A yellow butterfly with black background&#10;&#10;Description automatically generated">
            <a:extLst>
              <a:ext uri="{FF2B5EF4-FFF2-40B4-BE49-F238E27FC236}">
                <a16:creationId xmlns:a16="http://schemas.microsoft.com/office/drawing/2014/main" id="{CBC4A924-C905-2B06-F981-17FCA44F16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772" y="2837768"/>
            <a:ext cx="563880" cy="563880"/>
          </a:xfrm>
          <a:prstGeom prst="rect">
            <a:avLst/>
          </a:prstGeom>
        </p:spPr>
      </p:pic>
      <p:pic>
        <p:nvPicPr>
          <p:cNvPr id="27" name="Picture 26" descr="A yellow butterfly with black background&#10;&#10;Description automatically generated">
            <a:extLst>
              <a:ext uri="{FF2B5EF4-FFF2-40B4-BE49-F238E27FC236}">
                <a16:creationId xmlns:a16="http://schemas.microsoft.com/office/drawing/2014/main" id="{695C0597-D806-6988-852F-5DDE2E9E87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7821" y="5287500"/>
            <a:ext cx="563880" cy="563880"/>
          </a:xfrm>
          <a:prstGeom prst="rect">
            <a:avLst/>
          </a:prstGeom>
        </p:spPr>
      </p:pic>
      <p:pic>
        <p:nvPicPr>
          <p:cNvPr id="28" name="Picture 27" descr="A yellow butterfly with black background&#10;&#10;Description automatically generated">
            <a:extLst>
              <a:ext uri="{FF2B5EF4-FFF2-40B4-BE49-F238E27FC236}">
                <a16:creationId xmlns:a16="http://schemas.microsoft.com/office/drawing/2014/main" id="{3400BE17-B767-5772-84EC-C0886D854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1257" y="4795948"/>
            <a:ext cx="563880" cy="563880"/>
          </a:xfrm>
          <a:prstGeom prst="rect">
            <a:avLst/>
          </a:prstGeom>
        </p:spPr>
      </p:pic>
      <p:pic>
        <p:nvPicPr>
          <p:cNvPr id="29" name="Picture 28" descr="A yellow butterfly with black background&#10;&#10;Description automatically generated">
            <a:extLst>
              <a:ext uri="{FF2B5EF4-FFF2-40B4-BE49-F238E27FC236}">
                <a16:creationId xmlns:a16="http://schemas.microsoft.com/office/drawing/2014/main" id="{43F04A4B-631B-7544-3971-45878E38D7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2895" y="4996363"/>
            <a:ext cx="563880" cy="563880"/>
          </a:xfrm>
          <a:prstGeom prst="rect">
            <a:avLst/>
          </a:prstGeom>
        </p:spPr>
      </p:pic>
      <p:pic>
        <p:nvPicPr>
          <p:cNvPr id="30" name="Picture 29" descr="A yellow butterfly with black background&#10;&#10;Description automatically generated">
            <a:extLst>
              <a:ext uri="{FF2B5EF4-FFF2-40B4-BE49-F238E27FC236}">
                <a16:creationId xmlns:a16="http://schemas.microsoft.com/office/drawing/2014/main" id="{365EDCC9-2395-B122-5C94-4EC230030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36538" y="5376275"/>
            <a:ext cx="563880" cy="563880"/>
          </a:xfrm>
          <a:prstGeom prst="rect">
            <a:avLst/>
          </a:prstGeom>
        </p:spPr>
      </p:pic>
      <p:pic>
        <p:nvPicPr>
          <p:cNvPr id="31" name="Picture 30" descr="A yellow butterfly with black background&#10;&#10;Description automatically generated">
            <a:extLst>
              <a:ext uri="{FF2B5EF4-FFF2-40B4-BE49-F238E27FC236}">
                <a16:creationId xmlns:a16="http://schemas.microsoft.com/office/drawing/2014/main" id="{C23401E5-4579-1ECC-CE45-2621E0221C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6140" y="4575104"/>
            <a:ext cx="563880" cy="563880"/>
          </a:xfrm>
          <a:prstGeom prst="rect">
            <a:avLst/>
          </a:prstGeom>
        </p:spPr>
      </p:pic>
      <p:pic>
        <p:nvPicPr>
          <p:cNvPr id="32" name="Picture 31" descr="A yellow butterfly with black background&#10;&#10;Description automatically generated">
            <a:extLst>
              <a:ext uri="{FF2B5EF4-FFF2-40B4-BE49-F238E27FC236}">
                <a16:creationId xmlns:a16="http://schemas.microsoft.com/office/drawing/2014/main" id="{9CFB196B-C3A9-97D6-6C12-B2146A6D21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2470" y="4833887"/>
            <a:ext cx="563880" cy="563880"/>
          </a:xfrm>
          <a:prstGeom prst="rect">
            <a:avLst/>
          </a:prstGeom>
        </p:spPr>
      </p:pic>
      <p:pic>
        <p:nvPicPr>
          <p:cNvPr id="33" name="Picture 32" descr="A yellow butterfly with black background&#10;&#10;Description automatically generated">
            <a:extLst>
              <a:ext uri="{FF2B5EF4-FFF2-40B4-BE49-F238E27FC236}">
                <a16:creationId xmlns:a16="http://schemas.microsoft.com/office/drawing/2014/main" id="{CECAB2B8-58D1-6588-4279-85BACBE289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8787" y="4468436"/>
            <a:ext cx="563880" cy="563880"/>
          </a:xfrm>
          <a:prstGeom prst="rect">
            <a:avLst/>
          </a:prstGeom>
        </p:spPr>
      </p:pic>
      <p:pic>
        <p:nvPicPr>
          <p:cNvPr id="34" name="Picture 33" descr="A yellow butterfly with black background&#10;&#10;Description automatically generated">
            <a:extLst>
              <a:ext uri="{FF2B5EF4-FFF2-40B4-BE49-F238E27FC236}">
                <a16:creationId xmlns:a16="http://schemas.microsoft.com/office/drawing/2014/main" id="{201C9279-65C0-728D-4A05-52E4460E3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4818" y="4905311"/>
            <a:ext cx="563880" cy="563880"/>
          </a:xfrm>
          <a:prstGeom prst="rect">
            <a:avLst/>
          </a:prstGeom>
        </p:spPr>
      </p:pic>
      <p:pic>
        <p:nvPicPr>
          <p:cNvPr id="35" name="Picture 34" descr="A yellow butterfly with black background&#10;&#10;Description automatically generated">
            <a:extLst>
              <a:ext uri="{FF2B5EF4-FFF2-40B4-BE49-F238E27FC236}">
                <a16:creationId xmlns:a16="http://schemas.microsoft.com/office/drawing/2014/main" id="{2E210C97-A5BF-F61E-3EDA-620F37D1ED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006" y="5663534"/>
            <a:ext cx="563880" cy="563880"/>
          </a:xfrm>
          <a:prstGeom prst="rect">
            <a:avLst/>
          </a:prstGeom>
        </p:spPr>
      </p:pic>
      <p:sp>
        <p:nvSpPr>
          <p:cNvPr id="3" name="TextBox 2">
            <a:extLst>
              <a:ext uri="{FF2B5EF4-FFF2-40B4-BE49-F238E27FC236}">
                <a16:creationId xmlns:a16="http://schemas.microsoft.com/office/drawing/2014/main" id="{94EE91B5-372A-690F-701C-B3E943E1CBFF}"/>
              </a:ext>
            </a:extLst>
          </p:cNvPr>
          <p:cNvSpPr txBox="1"/>
          <p:nvPr/>
        </p:nvSpPr>
        <p:spPr>
          <a:xfrm>
            <a:off x="1302184" y="1967404"/>
            <a:ext cx="6854166" cy="400110"/>
          </a:xfrm>
          <a:prstGeom prst="rect">
            <a:avLst/>
          </a:prstGeom>
          <a:noFill/>
        </p:spPr>
        <p:txBody>
          <a:bodyPr wrap="square" rtlCol="0">
            <a:spAutoFit/>
          </a:bodyPr>
          <a:lstStyle/>
          <a:p>
            <a:r>
              <a:rPr lang="en-US" sz="2000" dirty="0"/>
              <a:t>Central Locations for Virginia Master Naturalist Chapters, 2024</a:t>
            </a:r>
          </a:p>
        </p:txBody>
      </p:sp>
    </p:spTree>
    <p:extLst>
      <p:ext uri="{BB962C8B-B14F-4D97-AF65-F5344CB8AC3E}">
        <p14:creationId xmlns:p14="http://schemas.microsoft.com/office/powerpoint/2010/main" val="800667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a:xfrm>
            <a:off x="187018" y="644824"/>
            <a:ext cx="8724167" cy="1325563"/>
          </a:xfrm>
        </p:spPr>
        <p:txBody>
          <a:bodyPr/>
          <a:lstStyle/>
          <a:p>
            <a:r>
              <a:rPr lang="en-US" dirty="0"/>
              <a:t>Chapter Leadership:</a:t>
            </a:r>
            <a:br>
              <a:rPr lang="en-US" dirty="0"/>
            </a:br>
            <a:r>
              <a:rPr lang="en-US" dirty="0"/>
              <a:t>Boards and Committees</a:t>
            </a:r>
          </a:p>
        </p:txBody>
      </p:sp>
      <p:pic>
        <p:nvPicPr>
          <p:cNvPr id="19" name="Content Placeholder 18" descr="A group of people sitting at a picnic table&#10;">
            <a:extLst>
              <a:ext uri="{FF2B5EF4-FFF2-40B4-BE49-F238E27FC236}">
                <a16:creationId xmlns:a16="http://schemas.microsoft.com/office/drawing/2014/main" id="{823F2245-5BC5-46F3-BC5F-DDB71039693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4724" r="2100"/>
          <a:stretch/>
        </p:blipFill>
        <p:spPr>
          <a:xfrm>
            <a:off x="3492926" y="2387467"/>
            <a:ext cx="4994031" cy="3573194"/>
          </a:xfrm>
        </p:spPr>
      </p:pic>
      <p:pic>
        <p:nvPicPr>
          <p:cNvPr id="5" name="Content Placeholder 12" descr="A group of people posing for a photo&#10;">
            <a:extLst>
              <a:ext uri="{FF2B5EF4-FFF2-40B4-BE49-F238E27FC236}">
                <a16:creationId xmlns:a16="http://schemas.microsoft.com/office/drawing/2014/main" id="{E47FCBE6-4315-23B8-1F23-62FE87BA4A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018" y="2387467"/>
            <a:ext cx="3123028" cy="3573194"/>
          </a:xfrm>
          <a:prstGeom prst="rect">
            <a:avLst/>
          </a:prstGeom>
        </p:spPr>
      </p:pic>
      <p:pic>
        <p:nvPicPr>
          <p:cNvPr id="15" name="Picture 14" descr="A group of people posing for a photo under a tent&#10;">
            <a:extLst>
              <a:ext uri="{FF2B5EF4-FFF2-40B4-BE49-F238E27FC236}">
                <a16:creationId xmlns:a16="http://schemas.microsoft.com/office/drawing/2014/main" id="{0B4184DE-AE86-F656-6737-786CC73B30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69837" y="2387467"/>
            <a:ext cx="3348111" cy="3573194"/>
          </a:xfrm>
          <a:prstGeom prst="rect">
            <a:avLst/>
          </a:prstGeom>
        </p:spPr>
      </p:pic>
      <p:sp>
        <p:nvSpPr>
          <p:cNvPr id="3" name="TextBox 2">
            <a:extLst>
              <a:ext uri="{FF2B5EF4-FFF2-40B4-BE49-F238E27FC236}">
                <a16:creationId xmlns:a16="http://schemas.microsoft.com/office/drawing/2014/main" id="{BEA64660-90D6-AFD2-AA67-759290F2AA43}"/>
              </a:ext>
            </a:extLst>
          </p:cNvPr>
          <p:cNvSpPr txBox="1"/>
          <p:nvPr/>
        </p:nvSpPr>
        <p:spPr>
          <a:xfrm>
            <a:off x="238600" y="5714440"/>
            <a:ext cx="1565562" cy="246221"/>
          </a:xfrm>
          <a:prstGeom prst="rect">
            <a:avLst/>
          </a:prstGeom>
          <a:noFill/>
        </p:spPr>
        <p:txBody>
          <a:bodyPr wrap="square" rtlCol="0">
            <a:spAutoFit/>
          </a:bodyPr>
          <a:lstStyle/>
          <a:p>
            <a:r>
              <a:rPr lang="en-US" sz="1000" dirty="0" err="1"/>
              <a:t>Daina</a:t>
            </a:r>
            <a:r>
              <a:rPr lang="en-US" sz="1000" dirty="0"/>
              <a:t> Henry</a:t>
            </a:r>
          </a:p>
        </p:txBody>
      </p:sp>
      <p:sp>
        <p:nvSpPr>
          <p:cNvPr id="4" name="TextBox 3">
            <a:extLst>
              <a:ext uri="{FF2B5EF4-FFF2-40B4-BE49-F238E27FC236}">
                <a16:creationId xmlns:a16="http://schemas.microsoft.com/office/drawing/2014/main" id="{70A8F696-6BF1-A3FB-04C8-B86DA73A7AA6}"/>
              </a:ext>
            </a:extLst>
          </p:cNvPr>
          <p:cNvSpPr txBox="1"/>
          <p:nvPr/>
        </p:nvSpPr>
        <p:spPr>
          <a:xfrm>
            <a:off x="3551072" y="5714440"/>
            <a:ext cx="1565562" cy="246221"/>
          </a:xfrm>
          <a:prstGeom prst="rect">
            <a:avLst/>
          </a:prstGeom>
          <a:noFill/>
        </p:spPr>
        <p:txBody>
          <a:bodyPr wrap="square" rtlCol="0">
            <a:spAutoFit/>
          </a:bodyPr>
          <a:lstStyle/>
          <a:p>
            <a:r>
              <a:rPr lang="en-US" sz="1000" dirty="0">
                <a:solidFill>
                  <a:schemeClr val="bg1"/>
                </a:solidFill>
              </a:rPr>
              <a:t>Kris Jarvis</a:t>
            </a:r>
          </a:p>
        </p:txBody>
      </p:sp>
      <p:sp>
        <p:nvSpPr>
          <p:cNvPr id="6" name="TextBox 5">
            <a:extLst>
              <a:ext uri="{FF2B5EF4-FFF2-40B4-BE49-F238E27FC236}">
                <a16:creationId xmlns:a16="http://schemas.microsoft.com/office/drawing/2014/main" id="{C0F91E93-F776-10E9-157A-7A9E597369B8}"/>
              </a:ext>
            </a:extLst>
          </p:cNvPr>
          <p:cNvSpPr txBox="1"/>
          <p:nvPr/>
        </p:nvSpPr>
        <p:spPr>
          <a:xfrm>
            <a:off x="8669837" y="5714439"/>
            <a:ext cx="1565562" cy="246221"/>
          </a:xfrm>
          <a:prstGeom prst="rect">
            <a:avLst/>
          </a:prstGeom>
          <a:noFill/>
        </p:spPr>
        <p:txBody>
          <a:bodyPr wrap="square" rtlCol="0">
            <a:spAutoFit/>
          </a:bodyPr>
          <a:lstStyle/>
          <a:p>
            <a:r>
              <a:rPr lang="en-US" sz="1000" dirty="0">
                <a:solidFill>
                  <a:schemeClr val="bg1"/>
                </a:solidFill>
              </a:rPr>
              <a:t>VMN-Riverine Chapter</a:t>
            </a:r>
          </a:p>
        </p:txBody>
      </p:sp>
    </p:spTree>
    <p:extLst>
      <p:ext uri="{BB962C8B-B14F-4D97-AF65-F5344CB8AC3E}">
        <p14:creationId xmlns:p14="http://schemas.microsoft.com/office/powerpoint/2010/main" val="265522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a:xfrm>
            <a:off x="512846" y="849219"/>
            <a:ext cx="8724167" cy="1325563"/>
          </a:xfrm>
        </p:spPr>
        <p:txBody>
          <a:bodyPr/>
          <a:lstStyle/>
          <a:p>
            <a:r>
              <a:rPr lang="en-US" dirty="0"/>
              <a:t>Chapter Leadership: </a:t>
            </a:r>
            <a:br>
              <a:rPr lang="en-US" dirty="0"/>
            </a:br>
            <a:r>
              <a:rPr lang="en-US" dirty="0"/>
              <a:t>Advisors</a:t>
            </a:r>
          </a:p>
        </p:txBody>
      </p:sp>
      <p:pic>
        <p:nvPicPr>
          <p:cNvPr id="3" name="Picture 2" descr="A person in a canoe">
            <a:extLst>
              <a:ext uri="{FF2B5EF4-FFF2-40B4-BE49-F238E27FC236}">
                <a16:creationId xmlns:a16="http://schemas.microsoft.com/office/drawing/2014/main" id="{23D99F4E-5299-C13A-1685-E8F3F51C52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512846" y="2496137"/>
            <a:ext cx="3524888" cy="3647338"/>
          </a:xfrm>
          <a:prstGeom prst="rect">
            <a:avLst/>
          </a:prstGeom>
        </p:spPr>
      </p:pic>
      <p:pic>
        <p:nvPicPr>
          <p:cNvPr id="4" name="Picture 3" descr="A person in a kayak">
            <a:extLst>
              <a:ext uri="{FF2B5EF4-FFF2-40B4-BE49-F238E27FC236}">
                <a16:creationId xmlns:a16="http://schemas.microsoft.com/office/drawing/2014/main" id="{886AD1A0-DA1B-B980-2625-FDA12302BAB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6037" y="2496137"/>
            <a:ext cx="3524888" cy="3647338"/>
          </a:xfrm>
          <a:prstGeom prst="rect">
            <a:avLst/>
          </a:prstGeom>
        </p:spPr>
      </p:pic>
      <p:pic>
        <p:nvPicPr>
          <p:cNvPr id="6" name="Picture 5" descr="A person in a DWR shirt holding a terrapin">
            <a:extLst>
              <a:ext uri="{FF2B5EF4-FFF2-40B4-BE49-F238E27FC236}">
                <a16:creationId xmlns:a16="http://schemas.microsoft.com/office/drawing/2014/main" id="{531BD7DE-E86D-D2FF-B176-24F7C6DBC5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59228" y="2496138"/>
            <a:ext cx="3524888" cy="3647338"/>
          </a:xfrm>
          <a:prstGeom prst="rect">
            <a:avLst/>
          </a:prstGeom>
        </p:spPr>
      </p:pic>
    </p:spTree>
    <p:extLst>
      <p:ext uri="{BB962C8B-B14F-4D97-AF65-F5344CB8AC3E}">
        <p14:creationId xmlns:p14="http://schemas.microsoft.com/office/powerpoint/2010/main" val="1027089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a:xfrm>
            <a:off x="523407" y="307685"/>
            <a:ext cx="8724167" cy="1325563"/>
          </a:xfrm>
        </p:spPr>
        <p:txBody>
          <a:bodyPr/>
          <a:lstStyle/>
          <a:p>
            <a:r>
              <a:rPr lang="en-US" dirty="0"/>
              <a:t>Chapter Leadership: </a:t>
            </a:r>
            <a:br>
              <a:rPr lang="en-US" dirty="0"/>
            </a:br>
            <a:r>
              <a:rPr lang="en-US" dirty="0"/>
              <a:t>Please Step Up!</a:t>
            </a:r>
          </a:p>
        </p:txBody>
      </p:sp>
      <p:pic>
        <p:nvPicPr>
          <p:cNvPr id="5" name="Content Placeholder 4" descr="A group of people holding a sign that says &quot;Volunteer educators, citizen scientists, natural resource stewards Historic Rivers Chapter&quot; with Virginia Master Naturalist logo">
            <a:extLst>
              <a:ext uri="{FF2B5EF4-FFF2-40B4-BE49-F238E27FC236}">
                <a16:creationId xmlns:a16="http://schemas.microsoft.com/office/drawing/2014/main" id="{A3B8F13F-CD55-BCBF-5B91-AD4F2AB01871}"/>
              </a:ext>
            </a:extLst>
          </p:cNvPr>
          <p:cNvPicPr>
            <a:picLocks noGrp="1" noChangeAspect="1"/>
          </p:cNvPicPr>
          <p:nvPr>
            <p:ph idx="1"/>
          </p:nvPr>
        </p:nvPicPr>
        <p:blipFill>
          <a:blip r:embed="rId3"/>
          <a:stretch>
            <a:fillRect/>
          </a:stretch>
        </p:blipFill>
        <p:spPr>
          <a:xfrm>
            <a:off x="1825083" y="1690688"/>
            <a:ext cx="8541834" cy="4982737"/>
          </a:xfrm>
        </p:spPr>
      </p:pic>
      <p:sp>
        <p:nvSpPr>
          <p:cNvPr id="3" name="TextBox 2">
            <a:extLst>
              <a:ext uri="{FF2B5EF4-FFF2-40B4-BE49-F238E27FC236}">
                <a16:creationId xmlns:a16="http://schemas.microsoft.com/office/drawing/2014/main" id="{AC3F799E-B20F-A489-9A1D-F32B946E48FD}"/>
              </a:ext>
            </a:extLst>
          </p:cNvPr>
          <p:cNvSpPr txBox="1"/>
          <p:nvPr/>
        </p:nvSpPr>
        <p:spPr>
          <a:xfrm>
            <a:off x="1825083" y="6369764"/>
            <a:ext cx="1541145" cy="246221"/>
          </a:xfrm>
          <a:prstGeom prst="rect">
            <a:avLst/>
          </a:prstGeom>
          <a:noFill/>
        </p:spPr>
        <p:txBody>
          <a:bodyPr wrap="square" rtlCol="0">
            <a:spAutoFit/>
          </a:bodyPr>
          <a:lstStyle/>
          <a:p>
            <a:r>
              <a:rPr lang="en-US" sz="1000" dirty="0">
                <a:solidFill>
                  <a:schemeClr val="bg1"/>
                </a:solidFill>
              </a:rPr>
              <a:t>Deborah Humphries</a:t>
            </a:r>
          </a:p>
        </p:txBody>
      </p:sp>
    </p:spTree>
    <p:extLst>
      <p:ext uri="{BB962C8B-B14F-4D97-AF65-F5344CB8AC3E}">
        <p14:creationId xmlns:p14="http://schemas.microsoft.com/office/powerpoint/2010/main" val="3618249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p:txBody>
          <a:bodyPr/>
          <a:lstStyle/>
          <a:p>
            <a:r>
              <a:rPr lang="en-US" dirty="0"/>
              <a:t>Local Partners</a:t>
            </a:r>
          </a:p>
        </p:txBody>
      </p:sp>
      <p:pic>
        <p:nvPicPr>
          <p:cNvPr id="6" name="Picture 5" descr="A group of people marching in the street with a Bee City USA Gloucester County sign">
            <a:extLst>
              <a:ext uri="{FF2B5EF4-FFF2-40B4-BE49-F238E27FC236}">
                <a16:creationId xmlns:a16="http://schemas.microsoft.com/office/drawing/2014/main" id="{BECF920E-F3D9-4C01-FCBD-B7ABB359C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690688"/>
            <a:ext cx="3249613" cy="2143125"/>
          </a:xfrm>
          <a:prstGeom prst="rect">
            <a:avLst/>
          </a:prstGeom>
        </p:spPr>
      </p:pic>
      <p:pic>
        <p:nvPicPr>
          <p:cNvPr id="7" name="Content Placeholder 4" descr="A group of people holding a sign that says &quot;Don't chuck that shuck&quot;">
            <a:extLst>
              <a:ext uri="{FF2B5EF4-FFF2-40B4-BE49-F238E27FC236}">
                <a16:creationId xmlns:a16="http://schemas.microsoft.com/office/drawing/2014/main" id="{283E0857-55B7-0E03-0B5D-A39D74630714}"/>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838200" y="3903663"/>
            <a:ext cx="3249613" cy="2416175"/>
          </a:xfrm>
        </p:spPr>
      </p:pic>
      <p:pic>
        <p:nvPicPr>
          <p:cNvPr id="8" name="Picture 7" descr="A couple of people holding a sign that says &quot;Make a difference Plant Native Plants&quot;">
            <a:extLst>
              <a:ext uri="{FF2B5EF4-FFF2-40B4-BE49-F238E27FC236}">
                <a16:creationId xmlns:a16="http://schemas.microsoft.com/office/drawing/2014/main" id="{2EED201D-9A3A-8DAD-06E5-41F6D99995AA}"/>
              </a:ext>
            </a:extLst>
          </p:cNvPr>
          <p:cNvPicPr>
            <a:picLocks noChangeAspect="1"/>
          </p:cNvPicPr>
          <p:nvPr/>
        </p:nvPicPr>
        <p:blipFill>
          <a:blip r:embed="rId5"/>
          <a:stretch>
            <a:fillRect/>
          </a:stretch>
        </p:blipFill>
        <p:spPr>
          <a:xfrm>
            <a:off x="4156075" y="1690688"/>
            <a:ext cx="6738938" cy="4629150"/>
          </a:xfrm>
          <a:prstGeom prst="rect">
            <a:avLst/>
          </a:prstGeom>
        </p:spPr>
      </p:pic>
      <p:sp>
        <p:nvSpPr>
          <p:cNvPr id="3" name="TextBox 2">
            <a:extLst>
              <a:ext uri="{FF2B5EF4-FFF2-40B4-BE49-F238E27FC236}">
                <a16:creationId xmlns:a16="http://schemas.microsoft.com/office/drawing/2014/main" id="{A02C7113-08D9-3082-1A4B-B4E6533E824C}"/>
              </a:ext>
            </a:extLst>
          </p:cNvPr>
          <p:cNvSpPr txBox="1"/>
          <p:nvPr/>
        </p:nvSpPr>
        <p:spPr>
          <a:xfrm>
            <a:off x="838200" y="3587592"/>
            <a:ext cx="1205726" cy="246221"/>
          </a:xfrm>
          <a:prstGeom prst="rect">
            <a:avLst/>
          </a:prstGeom>
          <a:noFill/>
        </p:spPr>
        <p:txBody>
          <a:bodyPr wrap="square" rtlCol="0">
            <a:spAutoFit/>
          </a:bodyPr>
          <a:lstStyle/>
          <a:p>
            <a:r>
              <a:rPr lang="en-US" sz="1000" dirty="0">
                <a:solidFill>
                  <a:schemeClr val="bg1"/>
                </a:solidFill>
              </a:rPr>
              <a:t>Susan Ammons</a:t>
            </a:r>
          </a:p>
        </p:txBody>
      </p:sp>
      <p:sp>
        <p:nvSpPr>
          <p:cNvPr id="4" name="TextBox 3">
            <a:extLst>
              <a:ext uri="{FF2B5EF4-FFF2-40B4-BE49-F238E27FC236}">
                <a16:creationId xmlns:a16="http://schemas.microsoft.com/office/drawing/2014/main" id="{7F599FF1-8D21-1C1E-840E-7ADAC0BE0D23}"/>
              </a:ext>
            </a:extLst>
          </p:cNvPr>
          <p:cNvSpPr txBox="1"/>
          <p:nvPr/>
        </p:nvSpPr>
        <p:spPr>
          <a:xfrm>
            <a:off x="838200" y="6062505"/>
            <a:ext cx="1706880" cy="246221"/>
          </a:xfrm>
          <a:prstGeom prst="rect">
            <a:avLst/>
          </a:prstGeom>
          <a:noFill/>
        </p:spPr>
        <p:txBody>
          <a:bodyPr wrap="square" rtlCol="0">
            <a:spAutoFit/>
          </a:bodyPr>
          <a:lstStyle/>
          <a:p>
            <a:r>
              <a:rPr lang="en-US" sz="1000" dirty="0">
                <a:solidFill>
                  <a:schemeClr val="bg1"/>
                </a:solidFill>
              </a:rPr>
              <a:t>Cindy Andrews</a:t>
            </a:r>
          </a:p>
        </p:txBody>
      </p:sp>
      <p:sp>
        <p:nvSpPr>
          <p:cNvPr id="5" name="TextBox 4">
            <a:extLst>
              <a:ext uri="{FF2B5EF4-FFF2-40B4-BE49-F238E27FC236}">
                <a16:creationId xmlns:a16="http://schemas.microsoft.com/office/drawing/2014/main" id="{71B23B50-1B6E-8BE9-0BC9-9ADE2A852173}"/>
              </a:ext>
            </a:extLst>
          </p:cNvPr>
          <p:cNvSpPr txBox="1"/>
          <p:nvPr/>
        </p:nvSpPr>
        <p:spPr>
          <a:xfrm>
            <a:off x="4156075" y="6073617"/>
            <a:ext cx="1706880" cy="246221"/>
          </a:xfrm>
          <a:prstGeom prst="rect">
            <a:avLst/>
          </a:prstGeom>
          <a:noFill/>
        </p:spPr>
        <p:txBody>
          <a:bodyPr wrap="square" rtlCol="0">
            <a:spAutoFit/>
          </a:bodyPr>
          <a:lstStyle/>
          <a:p>
            <a:r>
              <a:rPr lang="en-US" sz="1000" dirty="0">
                <a:solidFill>
                  <a:schemeClr val="bg1"/>
                </a:solidFill>
              </a:rPr>
              <a:t>Toni </a:t>
            </a:r>
            <a:r>
              <a:rPr lang="en-US" sz="1000" dirty="0" err="1">
                <a:solidFill>
                  <a:schemeClr val="bg1"/>
                </a:solidFill>
              </a:rPr>
              <a:t>Genberg</a:t>
            </a:r>
            <a:endParaRPr lang="en-US" sz="1000" dirty="0">
              <a:solidFill>
                <a:schemeClr val="bg1"/>
              </a:solidFill>
            </a:endParaRPr>
          </a:p>
        </p:txBody>
      </p:sp>
    </p:spTree>
    <p:extLst>
      <p:ext uri="{BB962C8B-B14F-4D97-AF65-F5344CB8AC3E}">
        <p14:creationId xmlns:p14="http://schemas.microsoft.com/office/powerpoint/2010/main" val="4213809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F30B-4844-F148-7426-1DF2CBD807D9}"/>
              </a:ext>
            </a:extLst>
          </p:cNvPr>
          <p:cNvSpPr>
            <a:spLocks noGrp="1"/>
          </p:cNvSpPr>
          <p:nvPr>
            <p:ph type="title"/>
          </p:nvPr>
        </p:nvSpPr>
        <p:spPr/>
        <p:txBody>
          <a:bodyPr/>
          <a:lstStyle/>
          <a:p>
            <a:r>
              <a:rPr lang="en-US" dirty="0"/>
              <a:t>VMN Volunteer Defined</a:t>
            </a:r>
          </a:p>
        </p:txBody>
      </p:sp>
      <p:sp>
        <p:nvSpPr>
          <p:cNvPr id="3" name="Content Placeholder 2">
            <a:extLst>
              <a:ext uri="{FF2B5EF4-FFF2-40B4-BE49-F238E27FC236}">
                <a16:creationId xmlns:a16="http://schemas.microsoft.com/office/drawing/2014/main" id="{74E29DE4-4F96-183A-B9C7-A81AD91791E0}"/>
              </a:ext>
            </a:extLst>
          </p:cNvPr>
          <p:cNvSpPr>
            <a:spLocks noGrp="1"/>
          </p:cNvSpPr>
          <p:nvPr>
            <p:ph sz="half" idx="1"/>
          </p:nvPr>
        </p:nvSpPr>
        <p:spPr>
          <a:xfrm>
            <a:off x="585470" y="1915318"/>
            <a:ext cx="11021059" cy="4351338"/>
          </a:xfrm>
        </p:spPr>
        <p:txBody>
          <a:bodyPr>
            <a:normAutofit/>
          </a:bodyPr>
          <a:lstStyle/>
          <a:p>
            <a:pPr>
              <a:lnSpc>
                <a:spcPct val="110000"/>
              </a:lnSpc>
            </a:pPr>
            <a:r>
              <a:rPr lang="en-US" sz="2400" dirty="0">
                <a:latin typeface="Epilogue Medium" pitchFamily="2" charset="77"/>
              </a:rPr>
              <a:t>A member of a VMN chapter</a:t>
            </a:r>
          </a:p>
          <a:p>
            <a:pPr>
              <a:lnSpc>
                <a:spcPct val="110000"/>
              </a:lnSpc>
            </a:pPr>
            <a:r>
              <a:rPr lang="en-US" sz="2400" dirty="0">
                <a:latin typeface="Epilogue Medium" pitchFamily="2" charset="77"/>
              </a:rPr>
              <a:t>Currently enrolled as a VMN and VCE volunteer in Better Impact</a:t>
            </a:r>
          </a:p>
          <a:p>
            <a:pPr>
              <a:lnSpc>
                <a:spcPct val="110000"/>
              </a:lnSpc>
            </a:pPr>
            <a:r>
              <a:rPr lang="en-US" sz="2400" dirty="0">
                <a:latin typeface="Epilogue Medium" pitchFamily="2" charset="77"/>
              </a:rPr>
              <a:t>Has the intention to volunteer</a:t>
            </a:r>
          </a:p>
          <a:p>
            <a:pPr>
              <a:lnSpc>
                <a:spcPct val="110000"/>
              </a:lnSpc>
            </a:pPr>
            <a:r>
              <a:rPr lang="en-US" sz="2400" dirty="0">
                <a:latin typeface="Epilogue Medium" pitchFamily="2" charset="77"/>
              </a:rPr>
              <a:t>Is currently completing the basic training course or has graduated</a:t>
            </a:r>
          </a:p>
          <a:p>
            <a:pPr>
              <a:lnSpc>
                <a:spcPct val="110000"/>
              </a:lnSpc>
            </a:pPr>
            <a:endParaRPr lang="en-US" dirty="0">
              <a:latin typeface="Epilogue Medium" pitchFamily="2" charset="77"/>
            </a:endParaRPr>
          </a:p>
          <a:p>
            <a:pPr>
              <a:lnSpc>
                <a:spcPct val="110000"/>
              </a:lnSpc>
            </a:pPr>
            <a:endParaRPr lang="en-US" dirty="0">
              <a:latin typeface="Epilogue Medium" pitchFamily="2" charset="77"/>
            </a:endParaRPr>
          </a:p>
        </p:txBody>
      </p:sp>
      <p:sp>
        <p:nvSpPr>
          <p:cNvPr id="4" name="TextBox 3">
            <a:extLst>
              <a:ext uri="{FF2B5EF4-FFF2-40B4-BE49-F238E27FC236}">
                <a16:creationId xmlns:a16="http://schemas.microsoft.com/office/drawing/2014/main" id="{A4D87F9A-62BA-8008-C75E-2D0E8390FBBC}"/>
              </a:ext>
            </a:extLst>
          </p:cNvPr>
          <p:cNvSpPr txBox="1"/>
          <p:nvPr/>
        </p:nvSpPr>
        <p:spPr>
          <a:xfrm>
            <a:off x="585470" y="4090987"/>
            <a:ext cx="8126785" cy="1700530"/>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US" sz="2400" dirty="0">
                <a:latin typeface="Epilogue Medium" pitchFamily="2" charset="77"/>
              </a:rPr>
              <a:t>May be volunteering with other entities simultaneously, but should always be identifying themselves as a VMN volunteer when volunteering as such</a:t>
            </a:r>
          </a:p>
        </p:txBody>
      </p:sp>
    </p:spTree>
    <p:extLst>
      <p:ext uri="{BB962C8B-B14F-4D97-AF65-F5344CB8AC3E}">
        <p14:creationId xmlns:p14="http://schemas.microsoft.com/office/powerpoint/2010/main" val="3603755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AE46C8-B7C2-E6BB-C60E-550EA8630F11}"/>
              </a:ext>
            </a:extLst>
          </p:cNvPr>
          <p:cNvSpPr>
            <a:spLocks noGrp="1"/>
          </p:cNvSpPr>
          <p:nvPr>
            <p:ph type="title"/>
          </p:nvPr>
        </p:nvSpPr>
        <p:spPr>
          <a:xfrm>
            <a:off x="804543" y="115873"/>
            <a:ext cx="9208477" cy="1289538"/>
          </a:xfrm>
        </p:spPr>
        <p:txBody>
          <a:bodyPr>
            <a:noAutofit/>
          </a:bodyPr>
          <a:lstStyle/>
          <a:p>
            <a:r>
              <a:rPr lang="en-US" dirty="0"/>
              <a:t>VMN is for All – </a:t>
            </a:r>
            <a:br>
              <a:rPr lang="en-US" dirty="0"/>
            </a:br>
            <a:r>
              <a:rPr lang="en-US" dirty="0"/>
              <a:t>No Matter Your Background</a:t>
            </a:r>
          </a:p>
        </p:txBody>
      </p:sp>
      <p:pic>
        <p:nvPicPr>
          <p:cNvPr id="4" name="Picture 3" descr="Three people looking at aquatic insects">
            <a:extLst>
              <a:ext uri="{FF2B5EF4-FFF2-40B4-BE49-F238E27FC236}">
                <a16:creationId xmlns:a16="http://schemas.microsoft.com/office/drawing/2014/main" id="{13D84A19-337A-6917-E753-D348BDC3F7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804543" y="3865631"/>
            <a:ext cx="2694812" cy="2527716"/>
          </a:xfrm>
          <a:prstGeom prst="rect">
            <a:avLst/>
          </a:prstGeom>
        </p:spPr>
      </p:pic>
      <p:pic>
        <p:nvPicPr>
          <p:cNvPr id="9" name="Picture Placeholder 8" descr="A person and person in a wheelchair by a lake&#10;">
            <a:extLst>
              <a:ext uri="{FF2B5EF4-FFF2-40B4-BE49-F238E27FC236}">
                <a16:creationId xmlns:a16="http://schemas.microsoft.com/office/drawing/2014/main" id="{769F54F7-B4E4-51E7-B61A-C59026F11CF9}"/>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r="-1068"/>
          <a:stretch/>
        </p:blipFill>
        <p:spPr>
          <a:xfrm>
            <a:off x="8782052" y="1439932"/>
            <a:ext cx="3210044" cy="2391178"/>
          </a:xfrm>
        </p:spPr>
      </p:pic>
      <p:pic>
        <p:nvPicPr>
          <p:cNvPr id="22" name="Picture 21" descr="A group of people with nets next to a pond">
            <a:extLst>
              <a:ext uri="{FF2B5EF4-FFF2-40B4-BE49-F238E27FC236}">
                <a16:creationId xmlns:a16="http://schemas.microsoft.com/office/drawing/2014/main" id="{2B1660F5-3BC7-3B1D-5C9D-F2C1254D94C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543" y="1439932"/>
            <a:ext cx="3908134" cy="2391178"/>
          </a:xfrm>
          <a:prstGeom prst="rect">
            <a:avLst/>
          </a:prstGeom>
        </p:spPr>
      </p:pic>
      <p:pic>
        <p:nvPicPr>
          <p:cNvPr id="25" name="Picture 24" descr="Two people smiling outdoors">
            <a:extLst>
              <a:ext uri="{FF2B5EF4-FFF2-40B4-BE49-F238E27FC236}">
                <a16:creationId xmlns:a16="http://schemas.microsoft.com/office/drawing/2014/main" id="{539AB50A-651F-CC82-D5E1-D2667C9F9A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12086" y="1439932"/>
            <a:ext cx="3870557" cy="2391178"/>
          </a:xfrm>
          <a:prstGeom prst="rect">
            <a:avLst/>
          </a:prstGeom>
        </p:spPr>
      </p:pic>
      <p:pic>
        <p:nvPicPr>
          <p:cNvPr id="27" name="Picture 26" descr="A group of people standing under a sign that says Middle Peninsula Chapter">
            <a:extLst>
              <a:ext uri="{FF2B5EF4-FFF2-40B4-BE49-F238E27FC236}">
                <a16:creationId xmlns:a16="http://schemas.microsoft.com/office/drawing/2014/main" id="{EE946FAD-C93D-1EF4-79E5-6BCB308082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28806" y="3848218"/>
            <a:ext cx="4839946" cy="2542025"/>
          </a:xfrm>
          <a:prstGeom prst="rect">
            <a:avLst/>
          </a:prstGeom>
        </p:spPr>
      </p:pic>
      <p:pic>
        <p:nvPicPr>
          <p:cNvPr id="29" name="Picture 28" descr="Many hands in gloves reaching into a pile of oyster shells&#10;">
            <a:extLst>
              <a:ext uri="{FF2B5EF4-FFF2-40B4-BE49-F238E27FC236}">
                <a16:creationId xmlns:a16="http://schemas.microsoft.com/office/drawing/2014/main" id="{E8ECD29B-61DE-0CF8-B7B9-D7688EF3E5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05337" y="3865631"/>
            <a:ext cx="3386759" cy="2539396"/>
          </a:xfrm>
          <a:prstGeom prst="rect">
            <a:avLst/>
          </a:prstGeom>
        </p:spPr>
      </p:pic>
      <p:sp>
        <p:nvSpPr>
          <p:cNvPr id="2" name="TextBox 1">
            <a:extLst>
              <a:ext uri="{FF2B5EF4-FFF2-40B4-BE49-F238E27FC236}">
                <a16:creationId xmlns:a16="http://schemas.microsoft.com/office/drawing/2014/main" id="{D4F9BB67-E8E3-F030-7532-A32E38805DA5}"/>
              </a:ext>
            </a:extLst>
          </p:cNvPr>
          <p:cNvSpPr txBox="1"/>
          <p:nvPr/>
        </p:nvSpPr>
        <p:spPr>
          <a:xfrm>
            <a:off x="4812086" y="3584889"/>
            <a:ext cx="1541145" cy="246221"/>
          </a:xfrm>
          <a:prstGeom prst="rect">
            <a:avLst/>
          </a:prstGeom>
          <a:noFill/>
        </p:spPr>
        <p:txBody>
          <a:bodyPr wrap="square" rtlCol="0">
            <a:spAutoFit/>
          </a:bodyPr>
          <a:lstStyle/>
          <a:p>
            <a:r>
              <a:rPr lang="en-US" sz="1000" dirty="0">
                <a:solidFill>
                  <a:schemeClr val="bg1"/>
                </a:solidFill>
              </a:rPr>
              <a:t>Lili </a:t>
            </a:r>
            <a:r>
              <a:rPr lang="en-US" sz="1000" dirty="0" err="1">
                <a:solidFill>
                  <a:schemeClr val="bg1"/>
                </a:solidFill>
              </a:rPr>
              <a:t>Tabada</a:t>
            </a:r>
            <a:endParaRPr lang="en-US" sz="1000" dirty="0">
              <a:solidFill>
                <a:schemeClr val="bg1"/>
              </a:solidFill>
            </a:endParaRPr>
          </a:p>
        </p:txBody>
      </p:sp>
      <p:sp>
        <p:nvSpPr>
          <p:cNvPr id="3" name="TextBox 2">
            <a:extLst>
              <a:ext uri="{FF2B5EF4-FFF2-40B4-BE49-F238E27FC236}">
                <a16:creationId xmlns:a16="http://schemas.microsoft.com/office/drawing/2014/main" id="{C57334E3-0B96-21AF-D655-7B4F37A539BB}"/>
              </a:ext>
            </a:extLst>
          </p:cNvPr>
          <p:cNvSpPr txBox="1"/>
          <p:nvPr/>
        </p:nvSpPr>
        <p:spPr>
          <a:xfrm>
            <a:off x="804543" y="3593443"/>
            <a:ext cx="1541145" cy="246221"/>
          </a:xfrm>
          <a:prstGeom prst="rect">
            <a:avLst/>
          </a:prstGeom>
          <a:noFill/>
        </p:spPr>
        <p:txBody>
          <a:bodyPr wrap="square" rtlCol="0">
            <a:spAutoFit/>
          </a:bodyPr>
          <a:lstStyle/>
          <a:p>
            <a:r>
              <a:rPr lang="en-US" sz="1000" dirty="0">
                <a:solidFill>
                  <a:schemeClr val="bg1"/>
                </a:solidFill>
              </a:rPr>
              <a:t>Lesha </a:t>
            </a:r>
            <a:r>
              <a:rPr lang="en-US" sz="1000" dirty="0" err="1">
                <a:solidFill>
                  <a:schemeClr val="bg1"/>
                </a:solidFill>
              </a:rPr>
              <a:t>Berkel</a:t>
            </a:r>
            <a:endParaRPr lang="en-US" sz="1000" dirty="0">
              <a:solidFill>
                <a:schemeClr val="bg1"/>
              </a:solidFill>
            </a:endParaRPr>
          </a:p>
        </p:txBody>
      </p:sp>
      <p:sp>
        <p:nvSpPr>
          <p:cNvPr id="5" name="TextBox 4">
            <a:extLst>
              <a:ext uri="{FF2B5EF4-FFF2-40B4-BE49-F238E27FC236}">
                <a16:creationId xmlns:a16="http://schemas.microsoft.com/office/drawing/2014/main" id="{B9263A43-3F75-7036-6851-7C2107E8BCAF}"/>
              </a:ext>
            </a:extLst>
          </p:cNvPr>
          <p:cNvSpPr txBox="1"/>
          <p:nvPr/>
        </p:nvSpPr>
        <p:spPr>
          <a:xfrm>
            <a:off x="1969629" y="6158806"/>
            <a:ext cx="1541145" cy="246221"/>
          </a:xfrm>
          <a:prstGeom prst="rect">
            <a:avLst/>
          </a:prstGeom>
          <a:noFill/>
        </p:spPr>
        <p:txBody>
          <a:bodyPr wrap="square" rtlCol="0">
            <a:spAutoFit/>
          </a:bodyPr>
          <a:lstStyle/>
          <a:p>
            <a:pPr algn="r"/>
            <a:r>
              <a:rPr lang="en-US" sz="1000" dirty="0">
                <a:solidFill>
                  <a:schemeClr val="bg1"/>
                </a:solidFill>
              </a:rPr>
              <a:t>R. Reilly</a:t>
            </a:r>
          </a:p>
        </p:txBody>
      </p:sp>
      <p:sp>
        <p:nvSpPr>
          <p:cNvPr id="6" name="TextBox 5">
            <a:extLst>
              <a:ext uri="{FF2B5EF4-FFF2-40B4-BE49-F238E27FC236}">
                <a16:creationId xmlns:a16="http://schemas.microsoft.com/office/drawing/2014/main" id="{75D36540-AB7C-8FE1-41E4-0ADA54BB31EE}"/>
              </a:ext>
            </a:extLst>
          </p:cNvPr>
          <p:cNvSpPr txBox="1"/>
          <p:nvPr/>
        </p:nvSpPr>
        <p:spPr>
          <a:xfrm>
            <a:off x="3659138" y="6144022"/>
            <a:ext cx="1541145" cy="246221"/>
          </a:xfrm>
          <a:prstGeom prst="rect">
            <a:avLst/>
          </a:prstGeom>
          <a:noFill/>
        </p:spPr>
        <p:txBody>
          <a:bodyPr wrap="square" rtlCol="0">
            <a:spAutoFit/>
          </a:bodyPr>
          <a:lstStyle/>
          <a:p>
            <a:r>
              <a:rPr lang="en-US" sz="1000" dirty="0">
                <a:solidFill>
                  <a:schemeClr val="bg1"/>
                </a:solidFill>
              </a:rPr>
              <a:t>Deborah Humphries</a:t>
            </a:r>
          </a:p>
        </p:txBody>
      </p:sp>
      <p:sp>
        <p:nvSpPr>
          <p:cNvPr id="8" name="TextBox 7">
            <a:extLst>
              <a:ext uri="{FF2B5EF4-FFF2-40B4-BE49-F238E27FC236}">
                <a16:creationId xmlns:a16="http://schemas.microsoft.com/office/drawing/2014/main" id="{064995DD-7CB4-0243-CA49-86CB70D887D1}"/>
              </a:ext>
            </a:extLst>
          </p:cNvPr>
          <p:cNvSpPr txBox="1"/>
          <p:nvPr/>
        </p:nvSpPr>
        <p:spPr>
          <a:xfrm>
            <a:off x="8605337" y="6144021"/>
            <a:ext cx="1541145" cy="246221"/>
          </a:xfrm>
          <a:prstGeom prst="rect">
            <a:avLst/>
          </a:prstGeom>
          <a:noFill/>
        </p:spPr>
        <p:txBody>
          <a:bodyPr wrap="square" rtlCol="0">
            <a:spAutoFit/>
          </a:bodyPr>
          <a:lstStyle/>
          <a:p>
            <a:r>
              <a:rPr lang="en-US" sz="1000" dirty="0">
                <a:solidFill>
                  <a:schemeClr val="bg1"/>
                </a:solidFill>
              </a:rPr>
              <a:t>Cindy Andrews</a:t>
            </a:r>
          </a:p>
        </p:txBody>
      </p:sp>
      <p:sp>
        <p:nvSpPr>
          <p:cNvPr id="10" name="TextBox 9">
            <a:extLst>
              <a:ext uri="{FF2B5EF4-FFF2-40B4-BE49-F238E27FC236}">
                <a16:creationId xmlns:a16="http://schemas.microsoft.com/office/drawing/2014/main" id="{4BF79648-D682-B75C-A830-0F405699C70C}"/>
              </a:ext>
            </a:extLst>
          </p:cNvPr>
          <p:cNvSpPr txBox="1"/>
          <p:nvPr/>
        </p:nvSpPr>
        <p:spPr>
          <a:xfrm>
            <a:off x="8791794" y="3584888"/>
            <a:ext cx="1541145" cy="246221"/>
          </a:xfrm>
          <a:prstGeom prst="rect">
            <a:avLst/>
          </a:prstGeom>
          <a:noFill/>
        </p:spPr>
        <p:txBody>
          <a:bodyPr wrap="square" rtlCol="0">
            <a:spAutoFit/>
          </a:bodyPr>
          <a:lstStyle/>
          <a:p>
            <a:r>
              <a:rPr lang="en-US" sz="1000" dirty="0">
                <a:solidFill>
                  <a:schemeClr val="bg1"/>
                </a:solidFill>
              </a:rPr>
              <a:t>Larry </a:t>
            </a:r>
            <a:r>
              <a:rPr lang="en-US" sz="1000" dirty="0" err="1">
                <a:solidFill>
                  <a:schemeClr val="bg1"/>
                </a:solidFill>
              </a:rPr>
              <a:t>Megale</a:t>
            </a:r>
            <a:endParaRPr lang="en-US" sz="1000" dirty="0">
              <a:solidFill>
                <a:schemeClr val="bg1"/>
              </a:solidFill>
            </a:endParaRPr>
          </a:p>
        </p:txBody>
      </p:sp>
    </p:spTree>
    <p:extLst>
      <p:ext uri="{BB962C8B-B14F-4D97-AF65-F5344CB8AC3E}">
        <p14:creationId xmlns:p14="http://schemas.microsoft.com/office/powerpoint/2010/main" val="3695062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a:xfrm>
            <a:off x="3041650" y="1245912"/>
            <a:ext cx="8832298" cy="2852737"/>
          </a:xfrm>
        </p:spPr>
        <p:txBody>
          <a:bodyPr>
            <a:normAutofit/>
          </a:bodyPr>
          <a:lstStyle/>
          <a:p>
            <a:r>
              <a:rPr lang="en-US" sz="4400" b="1" dirty="0">
                <a:latin typeface="Arial Black" panose="020B0604020202020204" pitchFamily="34" charset="0"/>
                <a:cs typeface="Arial Black" panose="020B0604020202020204" pitchFamily="34" charset="0"/>
              </a:rPr>
              <a:t>What will you gain </a:t>
            </a:r>
            <a:br>
              <a:rPr lang="en-US" sz="4400" b="1" dirty="0">
                <a:latin typeface="Arial Black" panose="020B0604020202020204" pitchFamily="34" charset="0"/>
                <a:cs typeface="Arial Black" panose="020B0604020202020204" pitchFamily="34" charset="0"/>
              </a:rPr>
            </a:br>
            <a:r>
              <a:rPr lang="en-US" sz="4400" b="1" dirty="0">
                <a:latin typeface="Arial Black" panose="020B0604020202020204" pitchFamily="34" charset="0"/>
                <a:cs typeface="Arial Black" panose="020B0604020202020204" pitchFamily="34" charset="0"/>
              </a:rPr>
              <a:t>as a Virginia Master Naturalist volunteer?</a:t>
            </a:r>
          </a:p>
        </p:txBody>
      </p:sp>
      <p:pic>
        <p:nvPicPr>
          <p:cNvPr id="6" name="Picture 5" descr="Drawing of red cardinal flower">
            <a:extLst>
              <a:ext uri="{FF2B5EF4-FFF2-40B4-BE49-F238E27FC236}">
                <a16:creationId xmlns:a16="http://schemas.microsoft.com/office/drawing/2014/main" id="{F995DDC1-F044-72B9-F237-3BEF6DCA6C40}"/>
              </a:ext>
            </a:extLst>
          </p:cNvPr>
          <p:cNvPicPr>
            <a:picLocks noChangeAspect="1"/>
          </p:cNvPicPr>
          <p:nvPr/>
        </p:nvPicPr>
        <p:blipFill>
          <a:blip r:embed="rId3"/>
          <a:stretch>
            <a:fillRect/>
          </a:stretch>
        </p:blipFill>
        <p:spPr>
          <a:xfrm>
            <a:off x="831850" y="889000"/>
            <a:ext cx="2209800" cy="5080000"/>
          </a:xfrm>
          <a:prstGeom prst="rect">
            <a:avLst/>
          </a:prstGeom>
        </p:spPr>
      </p:pic>
      <p:sp>
        <p:nvSpPr>
          <p:cNvPr id="3" name="TextBox 2">
            <a:extLst>
              <a:ext uri="{FF2B5EF4-FFF2-40B4-BE49-F238E27FC236}">
                <a16:creationId xmlns:a16="http://schemas.microsoft.com/office/drawing/2014/main" id="{2A75C372-3595-472D-8A36-03A9C0B9391A}"/>
              </a:ext>
            </a:extLst>
          </p:cNvPr>
          <p:cNvSpPr txBox="1"/>
          <p:nvPr/>
        </p:nvSpPr>
        <p:spPr>
          <a:xfrm>
            <a:off x="0" y="6596390"/>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998474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p:txBody>
          <a:bodyPr>
            <a:normAutofit/>
          </a:bodyPr>
          <a:lstStyle/>
          <a:p>
            <a:pPr algn="ctr"/>
            <a:r>
              <a:rPr lang="en-US" sz="4400" dirty="0"/>
              <a:t>VMN Training </a:t>
            </a:r>
            <a:br>
              <a:rPr lang="en-US" sz="4400" dirty="0"/>
            </a:br>
            <a:r>
              <a:rPr lang="en-US" sz="4400" dirty="0"/>
              <a:t>and Service</a:t>
            </a:r>
          </a:p>
        </p:txBody>
      </p:sp>
      <p:pic>
        <p:nvPicPr>
          <p:cNvPr id="5" name="Picture 4" descr="Drawing of a swallowtail butterfly">
            <a:extLst>
              <a:ext uri="{FF2B5EF4-FFF2-40B4-BE49-F238E27FC236}">
                <a16:creationId xmlns:a16="http://schemas.microsoft.com/office/drawing/2014/main" id="{0BB4DF0E-51B0-0B1A-B220-90D94860B83A}"/>
              </a:ext>
            </a:extLst>
          </p:cNvPr>
          <p:cNvPicPr>
            <a:picLocks noChangeAspect="1"/>
          </p:cNvPicPr>
          <p:nvPr/>
        </p:nvPicPr>
        <p:blipFill>
          <a:blip r:embed="rId3"/>
          <a:stretch>
            <a:fillRect/>
          </a:stretch>
        </p:blipFill>
        <p:spPr>
          <a:xfrm rot="1384341">
            <a:off x="8208199" y="1527950"/>
            <a:ext cx="3403978" cy="2935931"/>
          </a:xfrm>
          <a:prstGeom prst="rect">
            <a:avLst/>
          </a:prstGeom>
        </p:spPr>
      </p:pic>
      <p:sp>
        <p:nvSpPr>
          <p:cNvPr id="3" name="TextBox 2">
            <a:extLst>
              <a:ext uri="{FF2B5EF4-FFF2-40B4-BE49-F238E27FC236}">
                <a16:creationId xmlns:a16="http://schemas.microsoft.com/office/drawing/2014/main" id="{5EA333F4-F9C1-8896-6625-02774C603B6B}"/>
              </a:ext>
            </a:extLst>
          </p:cNvPr>
          <p:cNvSpPr txBox="1"/>
          <p:nvPr/>
        </p:nvSpPr>
        <p:spPr>
          <a:xfrm>
            <a:off x="7282926" y="6601769"/>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4178539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173838" y="943550"/>
            <a:ext cx="5064861" cy="990759"/>
          </a:xfrm>
        </p:spPr>
        <p:txBody>
          <a:bodyPr>
            <a:noAutofit/>
          </a:bodyPr>
          <a:lstStyle/>
          <a:p>
            <a:r>
              <a:rPr lang="en-US" sz="3200" dirty="0"/>
              <a:t>A Virginia Master Naturalist knows….</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105741" y="1933117"/>
            <a:ext cx="5132958" cy="4801762"/>
          </a:xfrm>
        </p:spPr>
        <p:txBody>
          <a:bodyPr>
            <a:noAutofit/>
          </a:bodyPr>
          <a:lstStyle/>
          <a:p>
            <a:pPr>
              <a:lnSpc>
                <a:spcPct val="100000"/>
              </a:lnSpc>
            </a:pPr>
            <a:r>
              <a:rPr lang="en-US" sz="1800" dirty="0">
                <a:latin typeface="Epilogue Medium" pitchFamily="2" charset="77"/>
              </a:rPr>
              <a:t>Mission, objectives, and guidelines of the program</a:t>
            </a:r>
          </a:p>
          <a:p>
            <a:pPr>
              <a:lnSpc>
                <a:spcPct val="100000"/>
              </a:lnSpc>
            </a:pPr>
            <a:r>
              <a:rPr lang="en-US" sz="1800" dirty="0">
                <a:latin typeface="Epilogue Medium" pitchFamily="2" charset="77"/>
              </a:rPr>
              <a:t>Significance of naturalists and natural history </a:t>
            </a:r>
          </a:p>
          <a:p>
            <a:pPr>
              <a:lnSpc>
                <a:spcPct val="100000"/>
              </a:lnSpc>
            </a:pPr>
            <a:r>
              <a:rPr lang="en-US" sz="1800" dirty="0">
                <a:latin typeface="Epilogue Medium" pitchFamily="2" charset="77"/>
              </a:rPr>
              <a:t>Biogeography of Virginia</a:t>
            </a:r>
          </a:p>
          <a:p>
            <a:pPr>
              <a:lnSpc>
                <a:spcPct val="100000"/>
              </a:lnSpc>
            </a:pPr>
            <a:r>
              <a:rPr lang="en-US" sz="1800" dirty="0">
                <a:latin typeface="Epilogue Medium" pitchFamily="2" charset="77"/>
              </a:rPr>
              <a:t>Ecology (basic concepts)</a:t>
            </a:r>
          </a:p>
          <a:p>
            <a:pPr>
              <a:lnSpc>
                <a:spcPct val="100000"/>
              </a:lnSpc>
            </a:pPr>
            <a:r>
              <a:rPr lang="en-US" sz="1800" dirty="0">
                <a:latin typeface="Epilogue Medium" pitchFamily="2" charset="77"/>
              </a:rPr>
              <a:t>Geology (basic concepts)</a:t>
            </a:r>
          </a:p>
          <a:p>
            <a:pPr>
              <a:lnSpc>
                <a:spcPct val="100000"/>
              </a:lnSpc>
            </a:pPr>
            <a:r>
              <a:rPr lang="en-US" sz="1800" dirty="0">
                <a:latin typeface="Epilogue Medium" pitchFamily="2" charset="77"/>
              </a:rPr>
              <a:t>Resource management (basic principles)</a:t>
            </a:r>
          </a:p>
          <a:p>
            <a:pPr>
              <a:lnSpc>
                <a:spcPct val="100000"/>
              </a:lnSpc>
            </a:pPr>
            <a:r>
              <a:rPr lang="en-US" sz="1800" dirty="0">
                <a:latin typeface="Epilogue Medium" pitchFamily="2" charset="77"/>
              </a:rPr>
              <a:t>Some native flora and fauna in the region </a:t>
            </a:r>
          </a:p>
          <a:p>
            <a:pPr>
              <a:lnSpc>
                <a:spcPct val="100000"/>
              </a:lnSpc>
            </a:pPr>
            <a:r>
              <a:rPr lang="en-US" sz="1800" dirty="0">
                <a:latin typeface="Epilogue Medium" pitchFamily="2" charset="77"/>
              </a:rPr>
              <a:t>Process of science</a:t>
            </a:r>
          </a:p>
          <a:p>
            <a:pPr>
              <a:lnSpc>
                <a:spcPct val="100000"/>
              </a:lnSpc>
            </a:pPr>
            <a:r>
              <a:rPr lang="en-US" sz="1800" dirty="0">
                <a:latin typeface="Epilogue Medium" pitchFamily="2" charset="77"/>
              </a:rPr>
              <a:t>Roles of Virginia state agencies in natural resource management and conservation</a:t>
            </a:r>
          </a:p>
        </p:txBody>
      </p:sp>
      <p:sp>
        <p:nvSpPr>
          <p:cNvPr id="5" name="Freeform 4">
            <a:extLst>
              <a:ext uri="{FF2B5EF4-FFF2-40B4-BE49-F238E27FC236}">
                <a16:creationId xmlns:a16="http://schemas.microsoft.com/office/drawing/2014/main" id="{D968D2C8-F87D-8294-67CE-BFA202A71B62}"/>
              </a:ext>
              <a:ext uri="{C183D7F6-B498-43B3-948B-1728B52AA6E4}">
                <adec:decorative xmlns:adec="http://schemas.microsoft.com/office/drawing/2017/decorative" val="0"/>
              </a:ext>
            </a:extLst>
          </p:cNvPr>
          <p:cNvSpPr/>
          <p:nvPr/>
        </p:nvSpPr>
        <p:spPr>
          <a:xfrm>
            <a:off x="173838" y="330468"/>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Basic Training</a:t>
            </a:r>
          </a:p>
        </p:txBody>
      </p:sp>
      <p:pic>
        <p:nvPicPr>
          <p:cNvPr id="8" name="Picture 4" descr="A group of people looking at photos of a lizard">
            <a:extLst>
              <a:ext uri="{FF2B5EF4-FFF2-40B4-BE49-F238E27FC236}">
                <a16:creationId xmlns:a16="http://schemas.microsoft.com/office/drawing/2014/main" id="{5474BF22-36FC-C1AB-9A25-01DDE31D756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313225" y="10"/>
            <a:ext cx="6878775" cy="6857990"/>
          </a:xfrm>
          <a:prstGeom prst="rect">
            <a:avLst/>
          </a:prstGeom>
          <a:noFill/>
        </p:spPr>
      </p:pic>
      <p:sp>
        <p:nvSpPr>
          <p:cNvPr id="2" name="TextBox 1">
            <a:extLst>
              <a:ext uri="{FF2B5EF4-FFF2-40B4-BE49-F238E27FC236}">
                <a16:creationId xmlns:a16="http://schemas.microsoft.com/office/drawing/2014/main" id="{BF04AEAB-27F0-DF03-762D-7479D2D70F30}"/>
              </a:ext>
            </a:extLst>
          </p:cNvPr>
          <p:cNvSpPr txBox="1"/>
          <p:nvPr/>
        </p:nvSpPr>
        <p:spPr>
          <a:xfrm>
            <a:off x="5325427" y="6611769"/>
            <a:ext cx="1541145"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Tree>
    <p:extLst>
      <p:ext uri="{BB962C8B-B14F-4D97-AF65-F5344CB8AC3E}">
        <p14:creationId xmlns:p14="http://schemas.microsoft.com/office/powerpoint/2010/main" val="4256930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314316" y="1047565"/>
            <a:ext cx="5045764" cy="1325563"/>
          </a:xfrm>
        </p:spPr>
        <p:txBody>
          <a:bodyPr>
            <a:normAutofit/>
          </a:bodyPr>
          <a:lstStyle/>
          <a:p>
            <a:r>
              <a:rPr lang="en-US" sz="3200" dirty="0"/>
              <a:t>A Virginia Master Naturalist can…</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230199" y="2280018"/>
            <a:ext cx="5064861" cy="3785849"/>
          </a:xfrm>
        </p:spPr>
        <p:txBody>
          <a:bodyPr>
            <a:normAutofit/>
          </a:bodyPr>
          <a:lstStyle/>
          <a:p>
            <a:pPr>
              <a:lnSpc>
                <a:spcPct val="100000"/>
              </a:lnSpc>
            </a:pPr>
            <a:r>
              <a:rPr lang="en-US" sz="2000" dirty="0">
                <a:latin typeface="Epilogue Medium" pitchFamily="2" charset="77"/>
              </a:rPr>
              <a:t>Use a key to identify organisms</a:t>
            </a:r>
          </a:p>
          <a:p>
            <a:pPr>
              <a:lnSpc>
                <a:spcPct val="100000"/>
              </a:lnSpc>
            </a:pPr>
            <a:r>
              <a:rPr lang="en-US" sz="2000" dirty="0">
                <a:latin typeface="Epilogue Medium" pitchFamily="2" charset="77"/>
              </a:rPr>
              <a:t>Use a field guide</a:t>
            </a:r>
          </a:p>
          <a:p>
            <a:pPr>
              <a:lnSpc>
                <a:spcPct val="100000"/>
              </a:lnSpc>
            </a:pPr>
            <a:r>
              <a:rPr lang="en-US" sz="2000" dirty="0">
                <a:latin typeface="Epilogue Medium" pitchFamily="2" charset="77"/>
              </a:rPr>
              <a:t>Share knowledge with others </a:t>
            </a:r>
          </a:p>
          <a:p>
            <a:pPr>
              <a:lnSpc>
                <a:spcPct val="100000"/>
              </a:lnSpc>
            </a:pPr>
            <a:r>
              <a:rPr lang="en-US" sz="2000" dirty="0">
                <a:latin typeface="Epilogue Medium" pitchFamily="2" charset="77"/>
              </a:rPr>
              <a:t>Make and record observations in nature</a:t>
            </a:r>
          </a:p>
          <a:p>
            <a:pPr>
              <a:lnSpc>
                <a:spcPct val="100000"/>
              </a:lnSpc>
            </a:pPr>
            <a:r>
              <a:rPr lang="en-US" sz="2000" dirty="0">
                <a:latin typeface="Epilogue Medium" pitchFamily="2" charset="77"/>
              </a:rPr>
              <a:t>Recognize when he or she does not know the answer to a question, but be able to seek out answers from people, books, or other reliable resources</a:t>
            </a:r>
          </a:p>
          <a:p>
            <a:pPr>
              <a:lnSpc>
                <a:spcPct val="100000"/>
              </a:lnSpc>
            </a:pPr>
            <a:endParaRPr lang="en-US" sz="2000" dirty="0">
              <a:latin typeface="Epilogue Medium" pitchFamily="2" charset="77"/>
            </a:endParaRPr>
          </a:p>
          <a:p>
            <a:pPr>
              <a:lnSpc>
                <a:spcPct val="100000"/>
              </a:lnSpc>
            </a:pPr>
            <a:endParaRPr lang="en-US" sz="2000" dirty="0">
              <a:latin typeface="Epilogue Medium" pitchFamily="2" charset="77"/>
            </a:endParaRPr>
          </a:p>
        </p:txBody>
      </p:sp>
      <p:sp>
        <p:nvSpPr>
          <p:cNvPr id="5" name="Freeform 4">
            <a:extLst>
              <a:ext uri="{FF2B5EF4-FFF2-40B4-BE49-F238E27FC236}">
                <a16:creationId xmlns:a16="http://schemas.microsoft.com/office/drawing/2014/main" id="{D968D2C8-F87D-8294-67CE-BFA202A71B62}"/>
              </a:ext>
              <a:ext uri="{C183D7F6-B498-43B3-948B-1728B52AA6E4}">
                <adec:decorative xmlns:adec="http://schemas.microsoft.com/office/drawing/2017/decorative" val="0"/>
              </a:ext>
            </a:extLst>
          </p:cNvPr>
          <p:cNvSpPr/>
          <p:nvPr/>
        </p:nvSpPr>
        <p:spPr>
          <a:xfrm>
            <a:off x="314315" y="539991"/>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Basic Training</a:t>
            </a:r>
          </a:p>
        </p:txBody>
      </p:sp>
      <p:pic>
        <p:nvPicPr>
          <p:cNvPr id="6" name="Picture 5" descr="Two volunteers looking at a butterfly and comparing it to a photo in a field guide">
            <a:extLst>
              <a:ext uri="{FF2B5EF4-FFF2-40B4-BE49-F238E27FC236}">
                <a16:creationId xmlns:a16="http://schemas.microsoft.com/office/drawing/2014/main" id="{C55F5D22-DCED-2651-DFCD-F49998C9C5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44197" y="10551"/>
            <a:ext cx="6747803" cy="6858000"/>
          </a:xfrm>
          <a:prstGeom prst="rect">
            <a:avLst/>
          </a:prstGeom>
        </p:spPr>
      </p:pic>
      <p:sp>
        <p:nvSpPr>
          <p:cNvPr id="2" name="TextBox 1">
            <a:extLst>
              <a:ext uri="{FF2B5EF4-FFF2-40B4-BE49-F238E27FC236}">
                <a16:creationId xmlns:a16="http://schemas.microsoft.com/office/drawing/2014/main" id="{8CDC2432-FFC0-2194-EC4B-058F0CDE56CD}"/>
              </a:ext>
            </a:extLst>
          </p:cNvPr>
          <p:cNvSpPr txBox="1"/>
          <p:nvPr/>
        </p:nvSpPr>
        <p:spPr>
          <a:xfrm>
            <a:off x="9472246" y="6601228"/>
            <a:ext cx="2719755" cy="246221"/>
          </a:xfrm>
          <a:prstGeom prst="rect">
            <a:avLst/>
          </a:prstGeom>
          <a:noFill/>
        </p:spPr>
        <p:txBody>
          <a:bodyPr wrap="square" rtlCol="0">
            <a:spAutoFit/>
          </a:bodyPr>
          <a:lstStyle/>
          <a:p>
            <a:pPr algn="r"/>
            <a:r>
              <a:rPr lang="en-US" sz="1000" dirty="0">
                <a:solidFill>
                  <a:schemeClr val="bg1"/>
                </a:solidFill>
              </a:rPr>
              <a:t>VMN – Blue Ridge Foothills and Lakes Chapter</a:t>
            </a:r>
          </a:p>
        </p:txBody>
      </p:sp>
    </p:spTree>
    <p:extLst>
      <p:ext uri="{BB962C8B-B14F-4D97-AF65-F5344CB8AC3E}">
        <p14:creationId xmlns:p14="http://schemas.microsoft.com/office/powerpoint/2010/main" val="138907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267461" y="1127081"/>
            <a:ext cx="5045764" cy="807227"/>
          </a:xfrm>
        </p:spPr>
        <p:txBody>
          <a:bodyPr>
            <a:normAutofit/>
          </a:bodyPr>
          <a:lstStyle/>
          <a:p>
            <a:r>
              <a:rPr lang="en-US" sz="3200" dirty="0"/>
              <a:t>Lifelong Learning</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175931" y="1934308"/>
            <a:ext cx="4751043" cy="4677471"/>
          </a:xfrm>
        </p:spPr>
        <p:txBody>
          <a:bodyPr>
            <a:noAutofit/>
          </a:bodyPr>
          <a:lstStyle/>
          <a:p>
            <a:pPr>
              <a:lnSpc>
                <a:spcPct val="100000"/>
              </a:lnSpc>
            </a:pPr>
            <a:r>
              <a:rPr lang="en-US" sz="2000" dirty="0">
                <a:latin typeface="Epilogue Medium" pitchFamily="2" charset="77"/>
              </a:rPr>
              <a:t>Promotes continued learning and development of naturalist skills</a:t>
            </a:r>
          </a:p>
          <a:p>
            <a:pPr>
              <a:lnSpc>
                <a:spcPct val="100000"/>
              </a:lnSpc>
            </a:pPr>
            <a:r>
              <a:rPr lang="en-US" sz="2000" dirty="0">
                <a:latin typeface="Epilogue Medium" pitchFamily="2" charset="77"/>
              </a:rPr>
              <a:t>Provides knowledge and skills necessary to work in local volunteer efforts</a:t>
            </a:r>
          </a:p>
          <a:p>
            <a:pPr>
              <a:lnSpc>
                <a:spcPct val="100000"/>
              </a:lnSpc>
            </a:pPr>
            <a:r>
              <a:rPr lang="en-US" sz="2000" dirty="0">
                <a:latin typeface="Epilogue Medium" pitchFamily="2" charset="77"/>
              </a:rPr>
              <a:t>Provides an opportunity to focus interests</a:t>
            </a:r>
          </a:p>
          <a:p>
            <a:pPr>
              <a:lnSpc>
                <a:spcPct val="100000"/>
              </a:lnSpc>
            </a:pPr>
            <a:r>
              <a:rPr lang="en-US" sz="2000" dirty="0">
                <a:latin typeface="Epilogue Medium" pitchFamily="2" charset="77"/>
              </a:rPr>
              <a:t>Builds on the core curriculum initially provided </a:t>
            </a:r>
          </a:p>
          <a:p>
            <a:pPr>
              <a:lnSpc>
                <a:spcPct val="100000"/>
              </a:lnSpc>
            </a:pPr>
            <a:r>
              <a:rPr lang="en-US" sz="2000" dirty="0">
                <a:latin typeface="Epilogue Medium" pitchFamily="2" charset="77"/>
              </a:rPr>
              <a:t>Provides information on natural resources and resource management applicable to VA</a:t>
            </a:r>
          </a:p>
        </p:txBody>
      </p:sp>
      <p:sp>
        <p:nvSpPr>
          <p:cNvPr id="5" name="Freeform 4">
            <a:extLst>
              <a:ext uri="{FF2B5EF4-FFF2-40B4-BE49-F238E27FC236}">
                <a16:creationId xmlns:a16="http://schemas.microsoft.com/office/drawing/2014/main" id="{D968D2C8-F87D-8294-67CE-BFA202A71B62}"/>
              </a:ext>
              <a:ext uri="{C183D7F6-B498-43B3-948B-1728B52AA6E4}">
                <adec:decorative xmlns:adec="http://schemas.microsoft.com/office/drawing/2017/decorative" val="0"/>
              </a:ext>
            </a:extLst>
          </p:cNvPr>
          <p:cNvSpPr/>
          <p:nvPr/>
        </p:nvSpPr>
        <p:spPr>
          <a:xfrm>
            <a:off x="267461" y="452164"/>
            <a:ext cx="3127145"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Continuing Education</a:t>
            </a:r>
          </a:p>
        </p:txBody>
      </p:sp>
      <p:pic>
        <p:nvPicPr>
          <p:cNvPr id="6" name="Picture 5" descr="A group of people standing in a forest listening to a field instructor">
            <a:extLst>
              <a:ext uri="{FF2B5EF4-FFF2-40B4-BE49-F238E27FC236}">
                <a16:creationId xmlns:a16="http://schemas.microsoft.com/office/drawing/2014/main" id="{B44E1E52-2F94-95C4-0671-45FFF2F541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06747" y="-11153"/>
            <a:ext cx="7085253" cy="6880305"/>
          </a:xfrm>
          <a:prstGeom prst="rect">
            <a:avLst/>
          </a:prstGeom>
        </p:spPr>
      </p:pic>
      <p:sp>
        <p:nvSpPr>
          <p:cNvPr id="2" name="TextBox 1">
            <a:extLst>
              <a:ext uri="{FF2B5EF4-FFF2-40B4-BE49-F238E27FC236}">
                <a16:creationId xmlns:a16="http://schemas.microsoft.com/office/drawing/2014/main" id="{642AA94A-94EF-F5EA-D4CF-B13A2963F3E9}"/>
              </a:ext>
            </a:extLst>
          </p:cNvPr>
          <p:cNvSpPr txBox="1"/>
          <p:nvPr/>
        </p:nvSpPr>
        <p:spPr>
          <a:xfrm>
            <a:off x="10650855" y="6611779"/>
            <a:ext cx="1541145" cy="246221"/>
          </a:xfrm>
          <a:prstGeom prst="rect">
            <a:avLst/>
          </a:prstGeom>
          <a:noFill/>
        </p:spPr>
        <p:txBody>
          <a:bodyPr wrap="square" rtlCol="0">
            <a:spAutoFit/>
          </a:bodyPr>
          <a:lstStyle/>
          <a:p>
            <a:pPr algn="r"/>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spTree>
    <p:extLst>
      <p:ext uri="{BB962C8B-B14F-4D97-AF65-F5344CB8AC3E}">
        <p14:creationId xmlns:p14="http://schemas.microsoft.com/office/powerpoint/2010/main" val="1152660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356484" y="1167253"/>
            <a:ext cx="5045764" cy="1325563"/>
          </a:xfrm>
        </p:spPr>
        <p:txBody>
          <a:bodyPr>
            <a:normAutofit/>
          </a:bodyPr>
          <a:lstStyle/>
          <a:p>
            <a:r>
              <a:rPr lang="en-US" sz="3200" dirty="0"/>
              <a:t>Service Types</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183798" y="2117034"/>
            <a:ext cx="4751703" cy="3785849"/>
          </a:xfrm>
        </p:spPr>
        <p:txBody>
          <a:bodyPr>
            <a:normAutofit/>
          </a:bodyPr>
          <a:lstStyle/>
          <a:p>
            <a:pPr>
              <a:lnSpc>
                <a:spcPct val="100000"/>
              </a:lnSpc>
            </a:pPr>
            <a:r>
              <a:rPr lang="en-US" sz="2000" dirty="0">
                <a:latin typeface="Epilogue Medium" pitchFamily="2" charset="77"/>
              </a:rPr>
              <a:t>Education/outreach</a:t>
            </a:r>
          </a:p>
          <a:p>
            <a:pPr>
              <a:lnSpc>
                <a:spcPct val="100000"/>
              </a:lnSpc>
            </a:pPr>
            <a:r>
              <a:rPr lang="en-US" sz="2000" dirty="0">
                <a:latin typeface="Epilogue Medium" pitchFamily="2" charset="77"/>
              </a:rPr>
              <a:t>Citizen and Community Science</a:t>
            </a:r>
          </a:p>
          <a:p>
            <a:pPr>
              <a:lnSpc>
                <a:spcPct val="100000"/>
              </a:lnSpc>
            </a:pPr>
            <a:r>
              <a:rPr lang="en-US" sz="2000" dirty="0">
                <a:latin typeface="Epilogue Medium" pitchFamily="2" charset="77"/>
              </a:rPr>
              <a:t>Stewardship</a:t>
            </a:r>
          </a:p>
          <a:p>
            <a:pPr>
              <a:lnSpc>
                <a:spcPct val="100000"/>
              </a:lnSpc>
            </a:pPr>
            <a:r>
              <a:rPr lang="en-US" sz="2000" dirty="0">
                <a:latin typeface="Epilogue Medium" pitchFamily="2" charset="77"/>
              </a:rPr>
              <a:t>Chapter Leadership</a:t>
            </a:r>
          </a:p>
          <a:p>
            <a:pPr>
              <a:lnSpc>
                <a:spcPct val="100000"/>
              </a:lnSpc>
            </a:pPr>
            <a:endParaRPr lang="en-US" sz="2000" dirty="0">
              <a:latin typeface="Epilogue Medium" pitchFamily="2" charset="77"/>
            </a:endParaRPr>
          </a:p>
        </p:txBody>
      </p:sp>
      <p:sp>
        <p:nvSpPr>
          <p:cNvPr id="5" name="Freeform 4">
            <a:extLst>
              <a:ext uri="{FF2B5EF4-FFF2-40B4-BE49-F238E27FC236}">
                <a16:creationId xmlns:a16="http://schemas.microsoft.com/office/drawing/2014/main" id="{D968D2C8-F87D-8294-67CE-BFA202A71B62}"/>
              </a:ext>
              <a:ext uri="{C183D7F6-B498-43B3-948B-1728B52AA6E4}">
                <adec:decorative xmlns:adec="http://schemas.microsoft.com/office/drawing/2017/decorative" val="0"/>
              </a:ext>
            </a:extLst>
          </p:cNvPr>
          <p:cNvSpPr/>
          <p:nvPr/>
        </p:nvSpPr>
        <p:spPr>
          <a:xfrm>
            <a:off x="356484" y="606146"/>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pic>
        <p:nvPicPr>
          <p:cNvPr id="8" name="Picture 10" descr="Four volunteers seated at a picnic table">
            <a:extLst>
              <a:ext uri="{FF2B5EF4-FFF2-40B4-BE49-F238E27FC236}">
                <a16:creationId xmlns:a16="http://schemas.microsoft.com/office/drawing/2014/main" id="{9C2C5769-7036-A263-976D-4CD8A34C40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40211" y="4212936"/>
            <a:ext cx="3550123" cy="2355462"/>
          </a:xfrm>
          <a:prstGeom prst="rect">
            <a:avLst/>
          </a:prstGeom>
          <a:noFill/>
        </p:spPr>
      </p:pic>
      <p:pic>
        <p:nvPicPr>
          <p:cNvPr id="10" name="Picture 9" descr="Two people carrying wood">
            <a:extLst>
              <a:ext uri="{FF2B5EF4-FFF2-40B4-BE49-F238E27FC236}">
                <a16:creationId xmlns:a16="http://schemas.microsoft.com/office/drawing/2014/main" id="{B6243DDE-C018-2679-27FB-670928AC6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5972" y="3322221"/>
            <a:ext cx="3263704" cy="3246177"/>
          </a:xfrm>
          <a:prstGeom prst="rect">
            <a:avLst/>
          </a:prstGeom>
        </p:spPr>
      </p:pic>
      <p:pic>
        <p:nvPicPr>
          <p:cNvPr id="12" name="Picture 11" descr="A group of people standing next to a table with black bear pelt">
            <a:extLst>
              <a:ext uri="{FF2B5EF4-FFF2-40B4-BE49-F238E27FC236}">
                <a16:creationId xmlns:a16="http://schemas.microsoft.com/office/drawing/2014/main" id="{ED85C7DF-DE79-179A-6B6B-4620FCBD52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442970" y="603389"/>
            <a:ext cx="3535171" cy="3540686"/>
          </a:xfrm>
          <a:prstGeom prst="rect">
            <a:avLst/>
          </a:prstGeom>
        </p:spPr>
      </p:pic>
      <p:pic>
        <p:nvPicPr>
          <p:cNvPr id="14" name="Picture 13" descr="Two volunteers collecting data from a shrub outside while a third volunteer records data on a clipboard">
            <a:extLst>
              <a:ext uri="{FF2B5EF4-FFF2-40B4-BE49-F238E27FC236}">
                <a16:creationId xmlns:a16="http://schemas.microsoft.com/office/drawing/2014/main" id="{19A8AF2A-26BF-9516-771A-80FEA8A4A9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5972" y="606146"/>
            <a:ext cx="3263704" cy="2447778"/>
          </a:xfrm>
          <a:prstGeom prst="rect">
            <a:avLst/>
          </a:prstGeom>
        </p:spPr>
      </p:pic>
      <p:sp>
        <p:nvSpPr>
          <p:cNvPr id="2" name="TextBox 1">
            <a:extLst>
              <a:ext uri="{FF2B5EF4-FFF2-40B4-BE49-F238E27FC236}">
                <a16:creationId xmlns:a16="http://schemas.microsoft.com/office/drawing/2014/main" id="{D7A27646-3325-C3B3-DE19-5A5480FE8702}"/>
              </a:ext>
            </a:extLst>
          </p:cNvPr>
          <p:cNvSpPr txBox="1"/>
          <p:nvPr/>
        </p:nvSpPr>
        <p:spPr>
          <a:xfrm>
            <a:off x="6798531" y="6322177"/>
            <a:ext cx="1541145" cy="246221"/>
          </a:xfrm>
          <a:prstGeom prst="rect">
            <a:avLst/>
          </a:prstGeom>
          <a:noFill/>
        </p:spPr>
        <p:txBody>
          <a:bodyPr wrap="square" rtlCol="0">
            <a:spAutoFit/>
          </a:bodyPr>
          <a:lstStyle/>
          <a:p>
            <a:pPr algn="r"/>
            <a:r>
              <a:rPr lang="en-US" sz="1000" dirty="0">
                <a:solidFill>
                  <a:schemeClr val="bg1"/>
                </a:solidFill>
              </a:rPr>
              <a:t>Rich </a:t>
            </a:r>
            <a:r>
              <a:rPr lang="en-US" sz="1000" dirty="0" err="1">
                <a:solidFill>
                  <a:schemeClr val="bg1"/>
                </a:solidFill>
              </a:rPr>
              <a:t>Brager</a:t>
            </a:r>
            <a:endParaRPr lang="en-US" sz="1000" dirty="0">
              <a:solidFill>
                <a:schemeClr val="bg1"/>
              </a:solidFill>
            </a:endParaRPr>
          </a:p>
        </p:txBody>
      </p:sp>
      <p:sp>
        <p:nvSpPr>
          <p:cNvPr id="6" name="TextBox 5">
            <a:extLst>
              <a:ext uri="{FF2B5EF4-FFF2-40B4-BE49-F238E27FC236}">
                <a16:creationId xmlns:a16="http://schemas.microsoft.com/office/drawing/2014/main" id="{2A0D410D-1BBC-AA3F-DD0B-222632D60018}"/>
              </a:ext>
            </a:extLst>
          </p:cNvPr>
          <p:cNvSpPr txBox="1"/>
          <p:nvPr/>
        </p:nvSpPr>
        <p:spPr>
          <a:xfrm>
            <a:off x="8440211" y="6322177"/>
            <a:ext cx="1149266" cy="246221"/>
          </a:xfrm>
          <a:prstGeom prst="rect">
            <a:avLst/>
          </a:prstGeom>
          <a:noFill/>
        </p:spPr>
        <p:txBody>
          <a:bodyPr wrap="square" rtlCol="0">
            <a:spAutoFit/>
          </a:bodyPr>
          <a:lstStyle/>
          <a:p>
            <a:r>
              <a:rPr lang="en-US" sz="1000" dirty="0">
                <a:solidFill>
                  <a:schemeClr val="bg1"/>
                </a:solidFill>
              </a:rPr>
              <a:t>Terri </a:t>
            </a:r>
            <a:r>
              <a:rPr lang="en-US" sz="1000" dirty="0" err="1">
                <a:solidFill>
                  <a:schemeClr val="bg1"/>
                </a:solidFill>
              </a:rPr>
              <a:t>Keffert</a:t>
            </a:r>
            <a:endParaRPr lang="en-US" sz="1000" dirty="0">
              <a:solidFill>
                <a:schemeClr val="bg1"/>
              </a:solidFill>
            </a:endParaRPr>
          </a:p>
        </p:txBody>
      </p:sp>
      <p:sp>
        <p:nvSpPr>
          <p:cNvPr id="7" name="TextBox 6">
            <a:extLst>
              <a:ext uri="{FF2B5EF4-FFF2-40B4-BE49-F238E27FC236}">
                <a16:creationId xmlns:a16="http://schemas.microsoft.com/office/drawing/2014/main" id="{6C87235B-DAE8-7B0D-F63D-F34BD8FAA43A}"/>
              </a:ext>
            </a:extLst>
          </p:cNvPr>
          <p:cNvSpPr txBox="1"/>
          <p:nvPr/>
        </p:nvSpPr>
        <p:spPr>
          <a:xfrm>
            <a:off x="8440210" y="3886849"/>
            <a:ext cx="1055481" cy="246221"/>
          </a:xfrm>
          <a:prstGeom prst="rect">
            <a:avLst/>
          </a:prstGeom>
          <a:noFill/>
        </p:spPr>
        <p:txBody>
          <a:bodyPr wrap="square" rtlCol="0">
            <a:spAutoFit/>
          </a:bodyPr>
          <a:lstStyle/>
          <a:p>
            <a:r>
              <a:rPr lang="en-US" sz="1000" dirty="0">
                <a:solidFill>
                  <a:schemeClr val="bg1"/>
                </a:solidFill>
              </a:rPr>
              <a:t>Becky Kyle</a:t>
            </a:r>
          </a:p>
        </p:txBody>
      </p:sp>
      <p:sp>
        <p:nvSpPr>
          <p:cNvPr id="9" name="TextBox 8">
            <a:extLst>
              <a:ext uri="{FF2B5EF4-FFF2-40B4-BE49-F238E27FC236}">
                <a16:creationId xmlns:a16="http://schemas.microsoft.com/office/drawing/2014/main" id="{14389905-D093-0961-1626-01F4E953644E}"/>
              </a:ext>
            </a:extLst>
          </p:cNvPr>
          <p:cNvSpPr txBox="1"/>
          <p:nvPr/>
        </p:nvSpPr>
        <p:spPr>
          <a:xfrm>
            <a:off x="7420709" y="2818741"/>
            <a:ext cx="918968" cy="246221"/>
          </a:xfrm>
          <a:prstGeom prst="rect">
            <a:avLst/>
          </a:prstGeom>
          <a:noFill/>
        </p:spPr>
        <p:txBody>
          <a:bodyPr wrap="square" rtlCol="0">
            <a:spAutoFit/>
          </a:bodyPr>
          <a:lstStyle/>
          <a:p>
            <a:pPr algn="r"/>
            <a:r>
              <a:rPr lang="en-US" sz="1000" dirty="0">
                <a:solidFill>
                  <a:schemeClr val="bg1"/>
                </a:solidFill>
              </a:rPr>
              <a:t>Anne </a:t>
            </a:r>
            <a:r>
              <a:rPr lang="en-US" sz="1000" dirty="0" err="1">
                <a:solidFill>
                  <a:schemeClr val="bg1"/>
                </a:solidFill>
              </a:rPr>
              <a:t>Clewell</a:t>
            </a:r>
            <a:endParaRPr lang="en-US" sz="1000" dirty="0">
              <a:solidFill>
                <a:schemeClr val="bg1"/>
              </a:solidFill>
            </a:endParaRPr>
          </a:p>
        </p:txBody>
      </p:sp>
    </p:spTree>
    <p:extLst>
      <p:ext uri="{BB962C8B-B14F-4D97-AF65-F5344CB8AC3E}">
        <p14:creationId xmlns:p14="http://schemas.microsoft.com/office/powerpoint/2010/main" val="951136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a:xfrm>
            <a:off x="838199" y="643779"/>
            <a:ext cx="9567071" cy="634037"/>
          </a:xfrm>
        </p:spPr>
        <p:txBody>
          <a:bodyPr>
            <a:normAutofit/>
          </a:bodyPr>
          <a:lstStyle/>
          <a:p>
            <a:r>
              <a:rPr lang="en-US" sz="3200" dirty="0"/>
              <a:t>Volunteer Service Guidelines</a:t>
            </a:r>
          </a:p>
        </p:txBody>
      </p:sp>
      <p:sp>
        <p:nvSpPr>
          <p:cNvPr id="6" name="Content Placeholder 5">
            <a:extLst>
              <a:ext uri="{FF2B5EF4-FFF2-40B4-BE49-F238E27FC236}">
                <a16:creationId xmlns:a16="http://schemas.microsoft.com/office/drawing/2014/main" id="{352C8A7F-1BFE-D2EA-043D-712BCEA13288}"/>
              </a:ext>
            </a:extLst>
          </p:cNvPr>
          <p:cNvSpPr>
            <a:spLocks noGrp="1"/>
          </p:cNvSpPr>
          <p:nvPr>
            <p:ph sz="half" idx="1"/>
          </p:nvPr>
        </p:nvSpPr>
        <p:spPr>
          <a:xfrm>
            <a:off x="838199" y="1160778"/>
            <a:ext cx="10548619" cy="3282498"/>
          </a:xfrm>
        </p:spPr>
        <p:txBody>
          <a:bodyPr>
            <a:noAutofit/>
          </a:bodyPr>
          <a:lstStyle/>
          <a:p>
            <a:pPr>
              <a:lnSpc>
                <a:spcPct val="100000"/>
              </a:lnSpc>
            </a:pPr>
            <a:r>
              <a:rPr lang="en-US" sz="2000" dirty="0">
                <a:latin typeface="Epilogue Medium" pitchFamily="2" charset="77"/>
              </a:rPr>
              <a:t>Must be approved</a:t>
            </a:r>
          </a:p>
          <a:p>
            <a:pPr>
              <a:lnSpc>
                <a:spcPct val="100000"/>
              </a:lnSpc>
            </a:pPr>
            <a:r>
              <a:rPr lang="en-US" sz="2000" dirty="0">
                <a:latin typeface="Epilogue Medium" pitchFamily="2" charset="77"/>
              </a:rPr>
              <a:t>Must be dedicated to the beneficial management of natural resources within the local community</a:t>
            </a:r>
          </a:p>
          <a:p>
            <a:pPr>
              <a:lnSpc>
                <a:spcPct val="100000"/>
              </a:lnSpc>
            </a:pPr>
            <a:r>
              <a:rPr lang="en-US" sz="2000" dirty="0">
                <a:latin typeface="Epilogue Medium" pitchFamily="2" charset="77"/>
              </a:rPr>
              <a:t>Must be for public benefit, not private gain</a:t>
            </a:r>
          </a:p>
          <a:p>
            <a:pPr>
              <a:lnSpc>
                <a:spcPct val="100000"/>
              </a:lnSpc>
            </a:pPr>
            <a:r>
              <a:rPr lang="en-US" sz="2000" dirty="0">
                <a:latin typeface="Epilogue Medium" pitchFamily="2" charset="77"/>
              </a:rPr>
              <a:t>May be anything from a series of short, unrelated experiences to a long-term commitment to single project</a:t>
            </a:r>
          </a:p>
          <a:p>
            <a:pPr>
              <a:lnSpc>
                <a:spcPct val="100000"/>
              </a:lnSpc>
            </a:pPr>
            <a:r>
              <a:rPr lang="en-US" sz="2000" dirty="0">
                <a:latin typeface="Epilogue Medium" pitchFamily="2" charset="77"/>
              </a:rPr>
              <a:t>Can be conducted independently or as a team</a:t>
            </a:r>
          </a:p>
          <a:p>
            <a:pPr>
              <a:lnSpc>
                <a:spcPct val="100000"/>
              </a:lnSpc>
            </a:pPr>
            <a:r>
              <a:rPr lang="en-US" sz="2000" dirty="0">
                <a:latin typeface="Epilogue Medium" pitchFamily="2" charset="77"/>
              </a:rPr>
              <a:t>Can be part of an existing partner project, a new project developed by the volunteer, or a class project</a:t>
            </a:r>
          </a:p>
        </p:txBody>
      </p:sp>
      <p:pic>
        <p:nvPicPr>
          <p:cNvPr id="30" name="Picture Placeholder 29" descr="A group of people in orange vests holding a sign that says Ask Us! Virginia Maser Naturalist at work.">
            <a:extLst>
              <a:ext uri="{FF2B5EF4-FFF2-40B4-BE49-F238E27FC236}">
                <a16:creationId xmlns:a16="http://schemas.microsoft.com/office/drawing/2014/main" id="{B6DA7B7C-50E8-7983-057E-394DABCFDE1C}"/>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xfrm>
            <a:off x="838199" y="4653508"/>
            <a:ext cx="3355339" cy="2038617"/>
          </a:xfrm>
        </p:spPr>
      </p:pic>
      <p:pic>
        <p:nvPicPr>
          <p:cNvPr id="34" name="Picture Placeholder 33" descr="A group of people picking through aquatic insects">
            <a:extLst>
              <a:ext uri="{FF2B5EF4-FFF2-40B4-BE49-F238E27FC236}">
                <a16:creationId xmlns:a16="http://schemas.microsoft.com/office/drawing/2014/main" id="{67F22F6B-2682-B6D7-3FDE-CE3A84B451BF}"/>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a:off x="4401819" y="4653508"/>
            <a:ext cx="3355339" cy="2038617"/>
          </a:xfrm>
        </p:spPr>
      </p:pic>
      <p:pic>
        <p:nvPicPr>
          <p:cNvPr id="38" name="Picture Placeholder 37" descr="A person showing something on a tree to two children">
            <a:extLst>
              <a:ext uri="{FF2B5EF4-FFF2-40B4-BE49-F238E27FC236}">
                <a16:creationId xmlns:a16="http://schemas.microsoft.com/office/drawing/2014/main" id="{51EAD65A-9CE4-BB3A-C1C4-5BB5B2602D4A}"/>
              </a:ext>
            </a:extLst>
          </p:cNvPr>
          <p:cNvPicPr>
            <a:picLocks noGrp="1" noChangeAspect="1"/>
          </p:cNvPicPr>
          <p:nvPr>
            <p:ph type="pic" sz="quarter" idx="18"/>
          </p:nvPr>
        </p:nvPicPr>
        <p:blipFill>
          <a:blip r:embed="rId5" cstate="screen">
            <a:extLst>
              <a:ext uri="{28A0092B-C50C-407E-A947-70E740481C1C}">
                <a14:useLocalDpi xmlns:a14="http://schemas.microsoft.com/office/drawing/2010/main"/>
              </a:ext>
            </a:extLst>
          </a:blip>
          <a:srcRect/>
          <a:stretch>
            <a:fillRect/>
          </a:stretch>
        </p:blipFill>
        <p:spPr>
          <a:xfrm>
            <a:off x="7963823" y="4653508"/>
            <a:ext cx="3355339" cy="2038617"/>
          </a:xfrm>
        </p:spPr>
      </p:pic>
      <p:sp>
        <p:nvSpPr>
          <p:cNvPr id="3" name="TextBox 2">
            <a:extLst>
              <a:ext uri="{FF2B5EF4-FFF2-40B4-BE49-F238E27FC236}">
                <a16:creationId xmlns:a16="http://schemas.microsoft.com/office/drawing/2014/main" id="{68ADA629-F8A7-2CD6-FE75-84D05700CB89}"/>
              </a:ext>
            </a:extLst>
          </p:cNvPr>
          <p:cNvSpPr txBox="1"/>
          <p:nvPr/>
        </p:nvSpPr>
        <p:spPr>
          <a:xfrm>
            <a:off x="2669711" y="4653507"/>
            <a:ext cx="1541145" cy="246221"/>
          </a:xfrm>
          <a:prstGeom prst="rect">
            <a:avLst/>
          </a:prstGeom>
          <a:noFill/>
        </p:spPr>
        <p:txBody>
          <a:bodyPr wrap="square" rtlCol="0">
            <a:spAutoFit/>
          </a:bodyPr>
          <a:lstStyle/>
          <a:p>
            <a:pPr algn="r"/>
            <a:r>
              <a:rPr lang="en-US" sz="1000" dirty="0">
                <a:solidFill>
                  <a:schemeClr val="bg1"/>
                </a:solidFill>
              </a:rPr>
              <a:t>Becky Giovannetti</a:t>
            </a:r>
          </a:p>
        </p:txBody>
      </p:sp>
      <p:sp>
        <p:nvSpPr>
          <p:cNvPr id="4" name="TextBox 3">
            <a:extLst>
              <a:ext uri="{FF2B5EF4-FFF2-40B4-BE49-F238E27FC236}">
                <a16:creationId xmlns:a16="http://schemas.microsoft.com/office/drawing/2014/main" id="{36817555-62F4-51F5-1562-1CBE59A38D7A}"/>
              </a:ext>
            </a:extLst>
          </p:cNvPr>
          <p:cNvSpPr txBox="1"/>
          <p:nvPr/>
        </p:nvSpPr>
        <p:spPr>
          <a:xfrm>
            <a:off x="5780945" y="4632361"/>
            <a:ext cx="1976213" cy="246221"/>
          </a:xfrm>
          <a:prstGeom prst="rect">
            <a:avLst/>
          </a:prstGeom>
          <a:noFill/>
        </p:spPr>
        <p:txBody>
          <a:bodyPr wrap="square" rtlCol="0">
            <a:spAutoFit/>
          </a:bodyPr>
          <a:lstStyle/>
          <a:p>
            <a:r>
              <a:rPr lang="en-US" sz="1000" dirty="0">
                <a:solidFill>
                  <a:schemeClr val="bg1"/>
                </a:solidFill>
              </a:rPr>
              <a:t>VMN-Alleghany Highlands Chapter</a:t>
            </a:r>
          </a:p>
        </p:txBody>
      </p:sp>
      <p:sp>
        <p:nvSpPr>
          <p:cNvPr id="5" name="TextBox 4">
            <a:extLst>
              <a:ext uri="{FF2B5EF4-FFF2-40B4-BE49-F238E27FC236}">
                <a16:creationId xmlns:a16="http://schemas.microsoft.com/office/drawing/2014/main" id="{89D85179-368B-95D4-AB9D-7790EB5D7906}"/>
              </a:ext>
            </a:extLst>
          </p:cNvPr>
          <p:cNvSpPr txBox="1"/>
          <p:nvPr/>
        </p:nvSpPr>
        <p:spPr>
          <a:xfrm>
            <a:off x="10405270" y="4653507"/>
            <a:ext cx="948529" cy="246221"/>
          </a:xfrm>
          <a:prstGeom prst="rect">
            <a:avLst/>
          </a:prstGeom>
          <a:noFill/>
        </p:spPr>
        <p:txBody>
          <a:bodyPr wrap="square" rtlCol="0">
            <a:spAutoFit/>
          </a:bodyPr>
          <a:lstStyle/>
          <a:p>
            <a:r>
              <a:rPr lang="en-US" sz="1000" dirty="0">
                <a:solidFill>
                  <a:schemeClr val="bg1"/>
                </a:solidFill>
              </a:rPr>
              <a:t>Julian </a:t>
            </a:r>
            <a:r>
              <a:rPr lang="en-US" sz="1000" dirty="0" err="1">
                <a:solidFill>
                  <a:schemeClr val="bg1"/>
                </a:solidFill>
              </a:rPr>
              <a:t>Pecquet</a:t>
            </a:r>
            <a:endParaRPr lang="en-US" sz="1000" dirty="0">
              <a:solidFill>
                <a:schemeClr val="bg1"/>
              </a:solidFill>
            </a:endParaRPr>
          </a:p>
        </p:txBody>
      </p:sp>
      <p:sp>
        <p:nvSpPr>
          <p:cNvPr id="7" name="Freeform 6">
            <a:extLst>
              <a:ext uri="{FF2B5EF4-FFF2-40B4-BE49-F238E27FC236}">
                <a16:creationId xmlns:a16="http://schemas.microsoft.com/office/drawing/2014/main" id="{09DFF109-30A0-48CF-D4FA-74056FD03D06}"/>
              </a:ext>
              <a:ext uri="{C183D7F6-B498-43B3-948B-1728B52AA6E4}">
                <adec:decorative xmlns:adec="http://schemas.microsoft.com/office/drawing/2017/decorative" val="0"/>
              </a:ext>
            </a:extLst>
          </p:cNvPr>
          <p:cNvSpPr/>
          <p:nvPr/>
        </p:nvSpPr>
        <p:spPr>
          <a:xfrm>
            <a:off x="838199" y="136205"/>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spTree>
    <p:extLst>
      <p:ext uri="{BB962C8B-B14F-4D97-AF65-F5344CB8AC3E}">
        <p14:creationId xmlns:p14="http://schemas.microsoft.com/office/powerpoint/2010/main" val="803090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441555" y="1155243"/>
            <a:ext cx="5428487" cy="1325563"/>
          </a:xfrm>
        </p:spPr>
        <p:txBody>
          <a:bodyPr>
            <a:normAutofit/>
          </a:bodyPr>
          <a:lstStyle/>
          <a:p>
            <a:r>
              <a:rPr lang="en-US" sz="3200" dirty="0"/>
              <a:t>Chapter Leadership</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441555" y="2234622"/>
            <a:ext cx="5064861" cy="3785849"/>
          </a:xfrm>
        </p:spPr>
        <p:txBody>
          <a:bodyPr>
            <a:normAutofit/>
          </a:bodyPr>
          <a:lstStyle/>
          <a:p>
            <a:r>
              <a:rPr lang="en-US" sz="2000" dirty="0"/>
              <a:t>Serving on committees and in board positions</a:t>
            </a:r>
          </a:p>
          <a:p>
            <a:r>
              <a:rPr lang="en-US" sz="2000" dirty="0"/>
              <a:t>Assisting with chapter communication efforts</a:t>
            </a:r>
          </a:p>
          <a:p>
            <a:r>
              <a:rPr lang="en-US" sz="2000" dirty="0"/>
              <a:t>Coordinating basic training course</a:t>
            </a:r>
          </a:p>
          <a:p>
            <a:r>
              <a:rPr lang="en-US" sz="2000" dirty="0"/>
              <a:t>Organizing chapter events</a:t>
            </a:r>
          </a:p>
          <a:p>
            <a:pPr marL="0" indent="0">
              <a:buNone/>
            </a:pPr>
            <a:r>
              <a:rPr lang="en-US" sz="2000" dirty="0"/>
              <a:t>…and more!</a:t>
            </a:r>
          </a:p>
        </p:txBody>
      </p:sp>
      <p:pic>
        <p:nvPicPr>
          <p:cNvPr id="7" name="Picture 6" descr="A group of people sitting around a table&#10;">
            <a:extLst>
              <a:ext uri="{FF2B5EF4-FFF2-40B4-BE49-F238E27FC236}">
                <a16:creationId xmlns:a16="http://schemas.microsoft.com/office/drawing/2014/main" id="{F5FC746F-BAC1-5D39-735E-5F0B3A7D1D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46221"/>
            <a:ext cx="6109923" cy="6858000"/>
          </a:xfrm>
          <a:prstGeom prst="rect">
            <a:avLst/>
          </a:prstGeom>
        </p:spPr>
      </p:pic>
      <p:sp>
        <p:nvSpPr>
          <p:cNvPr id="12" name="TextBox 11">
            <a:extLst>
              <a:ext uri="{FF2B5EF4-FFF2-40B4-BE49-F238E27FC236}">
                <a16:creationId xmlns:a16="http://schemas.microsoft.com/office/drawing/2014/main" id="{6F4FECA9-AAD9-346E-C935-EB5408EDC331}"/>
              </a:ext>
            </a:extLst>
          </p:cNvPr>
          <p:cNvSpPr txBox="1"/>
          <p:nvPr/>
        </p:nvSpPr>
        <p:spPr>
          <a:xfrm>
            <a:off x="10650855" y="6611779"/>
            <a:ext cx="1541145" cy="246221"/>
          </a:xfrm>
          <a:prstGeom prst="rect">
            <a:avLst/>
          </a:prstGeom>
          <a:noFill/>
        </p:spPr>
        <p:txBody>
          <a:bodyPr wrap="square" rtlCol="0">
            <a:spAutoFit/>
          </a:bodyPr>
          <a:lstStyle/>
          <a:p>
            <a:pPr algn="r"/>
            <a:r>
              <a:rPr lang="en-US" sz="1000" dirty="0">
                <a:solidFill>
                  <a:schemeClr val="bg1"/>
                </a:solidFill>
              </a:rPr>
              <a:t>VMN State Office</a:t>
            </a:r>
          </a:p>
        </p:txBody>
      </p:sp>
      <p:sp>
        <p:nvSpPr>
          <p:cNvPr id="2" name="Freeform 1">
            <a:extLst>
              <a:ext uri="{FF2B5EF4-FFF2-40B4-BE49-F238E27FC236}">
                <a16:creationId xmlns:a16="http://schemas.microsoft.com/office/drawing/2014/main" id="{26BF2DC5-876B-DE88-1C11-9D8FF3550B3F}"/>
              </a:ext>
              <a:ext uri="{C183D7F6-B498-43B3-948B-1728B52AA6E4}">
                <adec:decorative xmlns:adec="http://schemas.microsoft.com/office/drawing/2017/decorative" val="0"/>
              </a:ext>
            </a:extLst>
          </p:cNvPr>
          <p:cNvSpPr/>
          <p:nvPr/>
        </p:nvSpPr>
        <p:spPr>
          <a:xfrm>
            <a:off x="356484" y="606146"/>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spTree>
    <p:extLst>
      <p:ext uri="{BB962C8B-B14F-4D97-AF65-F5344CB8AC3E}">
        <p14:creationId xmlns:p14="http://schemas.microsoft.com/office/powerpoint/2010/main" val="683354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422686" y="1113720"/>
            <a:ext cx="5567806" cy="1325563"/>
          </a:xfrm>
        </p:spPr>
        <p:txBody>
          <a:bodyPr>
            <a:normAutofit/>
          </a:bodyPr>
          <a:lstStyle/>
          <a:p>
            <a:r>
              <a:rPr lang="en-US" sz="3200" dirty="0"/>
              <a:t>Education and Outreach</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535550" y="2222899"/>
            <a:ext cx="5064861" cy="3785849"/>
          </a:xfrm>
        </p:spPr>
        <p:txBody>
          <a:bodyPr>
            <a:normAutofit/>
          </a:bodyPr>
          <a:lstStyle/>
          <a:p>
            <a:r>
              <a:rPr lang="en-US" sz="2000" dirty="0"/>
              <a:t>Giving presentations</a:t>
            </a:r>
          </a:p>
          <a:p>
            <a:r>
              <a:rPr lang="en-US" sz="2000" dirty="0"/>
              <a:t>Leading nature walks for the public</a:t>
            </a:r>
          </a:p>
          <a:p>
            <a:r>
              <a:rPr lang="en-US" sz="2000" dirty="0"/>
              <a:t>Educating at booth at an event</a:t>
            </a:r>
          </a:p>
          <a:p>
            <a:r>
              <a:rPr lang="en-US" sz="2000" dirty="0"/>
              <a:t>Developing educational materials</a:t>
            </a:r>
          </a:p>
          <a:p>
            <a:pPr marL="0" indent="0">
              <a:buNone/>
            </a:pPr>
            <a:r>
              <a:rPr lang="en-US" sz="2000" dirty="0"/>
              <a:t>…and more!</a:t>
            </a:r>
          </a:p>
          <a:p>
            <a:endParaRPr lang="en-US" sz="2000" dirty="0"/>
          </a:p>
        </p:txBody>
      </p:sp>
      <p:pic>
        <p:nvPicPr>
          <p:cNvPr id="9" name="Picture Placeholder 8" descr="A person wearing an apron that says Topsoil and holding a ice cream sundae glass filled with different soil layers">
            <a:extLst>
              <a:ext uri="{FF2B5EF4-FFF2-40B4-BE49-F238E27FC236}">
                <a16:creationId xmlns:a16="http://schemas.microsoft.com/office/drawing/2014/main" id="{E9B3BD72-93F3-BBDC-B170-3013412C4A0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837EC4B3-23FD-28F1-6C06-75F926E8F1FF}"/>
              </a:ext>
            </a:extLst>
          </p:cNvPr>
          <p:cNvSpPr txBox="1"/>
          <p:nvPr/>
        </p:nvSpPr>
        <p:spPr>
          <a:xfrm>
            <a:off x="6096000" y="6642259"/>
            <a:ext cx="1541145" cy="246221"/>
          </a:xfrm>
          <a:prstGeom prst="rect">
            <a:avLst/>
          </a:prstGeom>
          <a:noFill/>
        </p:spPr>
        <p:txBody>
          <a:bodyPr wrap="square" rtlCol="0">
            <a:spAutoFit/>
          </a:bodyPr>
          <a:lstStyle/>
          <a:p>
            <a:r>
              <a:rPr lang="en-US" sz="1000" dirty="0">
                <a:solidFill>
                  <a:schemeClr val="bg1"/>
                </a:solidFill>
              </a:rPr>
              <a:t>Kate Guenther</a:t>
            </a:r>
          </a:p>
        </p:txBody>
      </p:sp>
      <p:sp>
        <p:nvSpPr>
          <p:cNvPr id="6" name="Freeform 5">
            <a:extLst>
              <a:ext uri="{FF2B5EF4-FFF2-40B4-BE49-F238E27FC236}">
                <a16:creationId xmlns:a16="http://schemas.microsoft.com/office/drawing/2014/main" id="{B7868797-ED0F-0469-1BC6-94B5179C4FE6}"/>
              </a:ext>
              <a:ext uri="{C183D7F6-B498-43B3-948B-1728B52AA6E4}">
                <adec:decorative xmlns:adec="http://schemas.microsoft.com/office/drawing/2017/decorative" val="0"/>
              </a:ext>
            </a:extLst>
          </p:cNvPr>
          <p:cNvSpPr/>
          <p:nvPr/>
        </p:nvSpPr>
        <p:spPr>
          <a:xfrm>
            <a:off x="356484" y="606146"/>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spTree>
    <p:extLst>
      <p:ext uri="{BB962C8B-B14F-4D97-AF65-F5344CB8AC3E}">
        <p14:creationId xmlns:p14="http://schemas.microsoft.com/office/powerpoint/2010/main" val="2560944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466831" y="1134481"/>
            <a:ext cx="5428487" cy="1325563"/>
          </a:xfrm>
        </p:spPr>
        <p:txBody>
          <a:bodyPr>
            <a:normAutofit/>
          </a:bodyPr>
          <a:lstStyle/>
          <a:p>
            <a:r>
              <a:rPr lang="en-US" sz="3200" dirty="0"/>
              <a:t>Science</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466831" y="2234622"/>
            <a:ext cx="5064861" cy="3785849"/>
          </a:xfrm>
        </p:spPr>
        <p:txBody>
          <a:bodyPr>
            <a:normAutofit/>
          </a:bodyPr>
          <a:lstStyle/>
          <a:p>
            <a:r>
              <a:rPr lang="en-US" sz="2000" dirty="0"/>
              <a:t>Water quality monitoring</a:t>
            </a:r>
          </a:p>
          <a:p>
            <a:r>
              <a:rPr lang="en-US" sz="2000" dirty="0"/>
              <a:t>Bird and butterfly counts</a:t>
            </a:r>
          </a:p>
          <a:p>
            <a:r>
              <a:rPr lang="en-US" sz="2000" dirty="0"/>
              <a:t>Wildlife monitoring with DWR and other groups</a:t>
            </a:r>
          </a:p>
          <a:p>
            <a:r>
              <a:rPr lang="en-US" sz="2000" dirty="0"/>
              <a:t>Weather and precipitation monitoring</a:t>
            </a:r>
          </a:p>
          <a:p>
            <a:pPr marL="0" indent="0">
              <a:buNone/>
            </a:pPr>
            <a:r>
              <a:rPr lang="en-US" sz="2000" dirty="0"/>
              <a:t>…and more!</a:t>
            </a:r>
          </a:p>
        </p:txBody>
      </p:sp>
      <p:pic>
        <p:nvPicPr>
          <p:cNvPr id="9" name="Picture Placeholder 8" descr="Two people measuring a tree">
            <a:extLst>
              <a:ext uri="{FF2B5EF4-FFF2-40B4-BE49-F238E27FC236}">
                <a16:creationId xmlns:a16="http://schemas.microsoft.com/office/drawing/2014/main" id="{BFBA58D5-98BA-9B88-378A-2EF872580C3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1B422EC2-5B6B-28D8-2834-038B699E6FCF}"/>
              </a:ext>
            </a:extLst>
          </p:cNvPr>
          <p:cNvSpPr txBox="1"/>
          <p:nvPr/>
        </p:nvSpPr>
        <p:spPr>
          <a:xfrm>
            <a:off x="10650855" y="6611779"/>
            <a:ext cx="1541145" cy="246221"/>
          </a:xfrm>
          <a:prstGeom prst="rect">
            <a:avLst/>
          </a:prstGeom>
          <a:noFill/>
        </p:spPr>
        <p:txBody>
          <a:bodyPr wrap="square" rtlCol="0">
            <a:spAutoFit/>
          </a:bodyPr>
          <a:lstStyle/>
          <a:p>
            <a:pPr algn="r"/>
            <a:r>
              <a:rPr lang="en-US" sz="1000" dirty="0">
                <a:solidFill>
                  <a:schemeClr val="bg1"/>
                </a:solidFill>
              </a:rPr>
              <a:t>David </a:t>
            </a:r>
            <a:r>
              <a:rPr lang="en-US" sz="1000" dirty="0" err="1">
                <a:solidFill>
                  <a:schemeClr val="bg1"/>
                </a:solidFill>
              </a:rPr>
              <a:t>Forrer</a:t>
            </a:r>
            <a:endParaRPr lang="en-US" sz="1000" dirty="0">
              <a:solidFill>
                <a:schemeClr val="bg1"/>
              </a:solidFill>
            </a:endParaRPr>
          </a:p>
        </p:txBody>
      </p:sp>
      <p:sp>
        <p:nvSpPr>
          <p:cNvPr id="2" name="Freeform 1">
            <a:extLst>
              <a:ext uri="{FF2B5EF4-FFF2-40B4-BE49-F238E27FC236}">
                <a16:creationId xmlns:a16="http://schemas.microsoft.com/office/drawing/2014/main" id="{F0D80298-6A72-6196-415F-1BA59152A442}"/>
              </a:ext>
              <a:ext uri="{C183D7F6-B498-43B3-948B-1728B52AA6E4}">
                <adec:decorative xmlns:adec="http://schemas.microsoft.com/office/drawing/2017/decorative" val="0"/>
              </a:ext>
            </a:extLst>
          </p:cNvPr>
          <p:cNvSpPr/>
          <p:nvPr/>
        </p:nvSpPr>
        <p:spPr>
          <a:xfrm>
            <a:off x="356484" y="606146"/>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spTree>
    <p:extLst>
      <p:ext uri="{BB962C8B-B14F-4D97-AF65-F5344CB8AC3E}">
        <p14:creationId xmlns:p14="http://schemas.microsoft.com/office/powerpoint/2010/main" val="3585375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A6C47-C21C-BBA5-AC51-F29C56D547D3}"/>
              </a:ext>
            </a:extLst>
          </p:cNvPr>
          <p:cNvSpPr>
            <a:spLocks noGrp="1"/>
          </p:cNvSpPr>
          <p:nvPr>
            <p:ph type="title"/>
          </p:nvPr>
        </p:nvSpPr>
        <p:spPr>
          <a:xfrm>
            <a:off x="466831" y="1113720"/>
            <a:ext cx="5428487" cy="1325563"/>
          </a:xfrm>
        </p:spPr>
        <p:txBody>
          <a:bodyPr>
            <a:normAutofit/>
          </a:bodyPr>
          <a:lstStyle/>
          <a:p>
            <a:r>
              <a:rPr lang="en-US" sz="3200" dirty="0"/>
              <a:t>Stewardship</a:t>
            </a:r>
          </a:p>
        </p:txBody>
      </p:sp>
      <p:sp>
        <p:nvSpPr>
          <p:cNvPr id="4" name="Content Placeholder 3">
            <a:extLst>
              <a:ext uri="{FF2B5EF4-FFF2-40B4-BE49-F238E27FC236}">
                <a16:creationId xmlns:a16="http://schemas.microsoft.com/office/drawing/2014/main" id="{ED32D750-07F1-EEC9-13EE-F4C28FCDAA67}"/>
              </a:ext>
            </a:extLst>
          </p:cNvPr>
          <p:cNvSpPr>
            <a:spLocks noGrp="1"/>
          </p:cNvSpPr>
          <p:nvPr>
            <p:ph sz="half" idx="1"/>
          </p:nvPr>
        </p:nvSpPr>
        <p:spPr>
          <a:xfrm>
            <a:off x="466831" y="2304960"/>
            <a:ext cx="5064861" cy="3785849"/>
          </a:xfrm>
        </p:spPr>
        <p:txBody>
          <a:bodyPr>
            <a:normAutofit/>
          </a:bodyPr>
          <a:lstStyle/>
          <a:p>
            <a:r>
              <a:rPr lang="en-US" sz="2000" dirty="0"/>
              <a:t>Restoring habitats</a:t>
            </a:r>
          </a:p>
          <a:p>
            <a:r>
              <a:rPr lang="en-US" sz="2000" dirty="0"/>
              <a:t>Building and maintaining public trails</a:t>
            </a:r>
          </a:p>
          <a:p>
            <a:r>
              <a:rPr lang="en-US" sz="2000" dirty="0"/>
              <a:t>Cleaning up streams</a:t>
            </a:r>
          </a:p>
          <a:p>
            <a:r>
              <a:rPr lang="en-US" sz="2000" dirty="0"/>
              <a:t>Managing invasive plants in parks</a:t>
            </a:r>
          </a:p>
          <a:p>
            <a:pPr marL="0" indent="0">
              <a:buNone/>
            </a:pPr>
            <a:r>
              <a:rPr lang="en-US" sz="2000" dirty="0"/>
              <a:t>…and more!</a:t>
            </a:r>
          </a:p>
          <a:p>
            <a:endParaRPr lang="en-US" sz="2000" dirty="0"/>
          </a:p>
        </p:txBody>
      </p:sp>
      <p:pic>
        <p:nvPicPr>
          <p:cNvPr id="9" name="Picture Placeholder 8" descr="Two people planting a tree next to a stream">
            <a:extLst>
              <a:ext uri="{FF2B5EF4-FFF2-40B4-BE49-F238E27FC236}">
                <a16:creationId xmlns:a16="http://schemas.microsoft.com/office/drawing/2014/main" id="{F551443E-EEAC-1A27-419A-F7A79336D89C}"/>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p:spPr>
      </p:pic>
      <p:sp>
        <p:nvSpPr>
          <p:cNvPr id="2" name="TextBox 1">
            <a:extLst>
              <a:ext uri="{FF2B5EF4-FFF2-40B4-BE49-F238E27FC236}">
                <a16:creationId xmlns:a16="http://schemas.microsoft.com/office/drawing/2014/main" id="{9DCDB443-2E9D-A459-9F6E-FF3C6AA3C4CF}"/>
              </a:ext>
            </a:extLst>
          </p:cNvPr>
          <p:cNvSpPr txBox="1"/>
          <p:nvPr/>
        </p:nvSpPr>
        <p:spPr>
          <a:xfrm>
            <a:off x="10650855" y="6611779"/>
            <a:ext cx="1541145" cy="246221"/>
          </a:xfrm>
          <a:prstGeom prst="rect">
            <a:avLst/>
          </a:prstGeom>
          <a:noFill/>
        </p:spPr>
        <p:txBody>
          <a:bodyPr wrap="square" rtlCol="0">
            <a:spAutoFit/>
          </a:bodyPr>
          <a:lstStyle/>
          <a:p>
            <a:pPr algn="r"/>
            <a:r>
              <a:rPr lang="en-US" sz="1000" dirty="0">
                <a:solidFill>
                  <a:schemeClr val="bg1"/>
                </a:solidFill>
              </a:rPr>
              <a:t>Sandy Greene</a:t>
            </a:r>
          </a:p>
        </p:txBody>
      </p:sp>
      <p:sp>
        <p:nvSpPr>
          <p:cNvPr id="6" name="Freeform 5">
            <a:extLst>
              <a:ext uri="{FF2B5EF4-FFF2-40B4-BE49-F238E27FC236}">
                <a16:creationId xmlns:a16="http://schemas.microsoft.com/office/drawing/2014/main" id="{34B4FB4F-C091-BF67-0C85-D3F9670BE345}"/>
              </a:ext>
              <a:ext uri="{C183D7F6-B498-43B3-948B-1728B52AA6E4}">
                <adec:decorative xmlns:adec="http://schemas.microsoft.com/office/drawing/2017/decorative" val="0"/>
              </a:ext>
            </a:extLst>
          </p:cNvPr>
          <p:cNvSpPr/>
          <p:nvPr/>
        </p:nvSpPr>
        <p:spPr>
          <a:xfrm>
            <a:off x="356484" y="606146"/>
            <a:ext cx="2598633" cy="507574"/>
          </a:xfrm>
          <a:custGeom>
            <a:avLst/>
            <a:gdLst>
              <a:gd name="connsiteX0" fmla="*/ 253787 w 2598633"/>
              <a:gd name="connsiteY0" fmla="*/ 0 h 507574"/>
              <a:gd name="connsiteX1" fmla="*/ 2339788 w 2598633"/>
              <a:gd name="connsiteY1" fmla="*/ 0 h 507574"/>
              <a:gd name="connsiteX2" fmla="*/ 2339788 w 2598633"/>
              <a:gd name="connsiteY2" fmla="*/ 510 h 507574"/>
              <a:gd name="connsiteX3" fmla="*/ 2344846 w 2598633"/>
              <a:gd name="connsiteY3" fmla="*/ 0 h 507574"/>
              <a:gd name="connsiteX4" fmla="*/ 2598633 w 2598633"/>
              <a:gd name="connsiteY4" fmla="*/ 253787 h 507574"/>
              <a:gd name="connsiteX5" fmla="*/ 2344846 w 2598633"/>
              <a:gd name="connsiteY5" fmla="*/ 507574 h 507574"/>
              <a:gd name="connsiteX6" fmla="*/ 2339788 w 2598633"/>
              <a:gd name="connsiteY6" fmla="*/ 507064 h 507574"/>
              <a:gd name="connsiteX7" fmla="*/ 2339788 w 2598633"/>
              <a:gd name="connsiteY7" fmla="*/ 507573 h 507574"/>
              <a:gd name="connsiteX8" fmla="*/ 253797 w 2598633"/>
              <a:gd name="connsiteY8" fmla="*/ 507573 h 507574"/>
              <a:gd name="connsiteX9" fmla="*/ 253787 w 2598633"/>
              <a:gd name="connsiteY9" fmla="*/ 507574 h 507574"/>
              <a:gd name="connsiteX10" fmla="*/ 0 w 2598633"/>
              <a:gd name="connsiteY10" fmla="*/ 253787 h 507574"/>
              <a:gd name="connsiteX11" fmla="*/ 253787 w 2598633"/>
              <a:gd name="connsiteY11" fmla="*/ 0 h 50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633" h="507574">
                <a:moveTo>
                  <a:pt x="253787" y="0"/>
                </a:moveTo>
                <a:lnTo>
                  <a:pt x="2339788" y="0"/>
                </a:lnTo>
                <a:lnTo>
                  <a:pt x="2339788" y="510"/>
                </a:lnTo>
                <a:lnTo>
                  <a:pt x="2344846" y="0"/>
                </a:lnTo>
                <a:cubicBezTo>
                  <a:pt x="2485009" y="0"/>
                  <a:pt x="2598633" y="113624"/>
                  <a:pt x="2598633" y="253787"/>
                </a:cubicBezTo>
                <a:cubicBezTo>
                  <a:pt x="2598633" y="393950"/>
                  <a:pt x="2485009" y="507574"/>
                  <a:pt x="2344846" y="507574"/>
                </a:cubicBezTo>
                <a:lnTo>
                  <a:pt x="2339788" y="507064"/>
                </a:lnTo>
                <a:lnTo>
                  <a:pt x="2339788" y="507573"/>
                </a:lnTo>
                <a:lnTo>
                  <a:pt x="253797" y="507573"/>
                </a:lnTo>
                <a:lnTo>
                  <a:pt x="253787" y="507574"/>
                </a:lnTo>
                <a:cubicBezTo>
                  <a:pt x="113624" y="507574"/>
                  <a:pt x="0" y="393950"/>
                  <a:pt x="0" y="253787"/>
                </a:cubicBezTo>
                <a:cubicBezTo>
                  <a:pt x="0" y="113624"/>
                  <a:pt x="113624" y="0"/>
                  <a:pt x="25378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2000" dirty="0">
                <a:solidFill>
                  <a:schemeClr val="bg1"/>
                </a:solidFill>
                <a:latin typeface="Epilogue" pitchFamily="2" charset="77"/>
              </a:rPr>
              <a:t>Volunteer Service</a:t>
            </a:r>
          </a:p>
        </p:txBody>
      </p:sp>
    </p:spTree>
    <p:extLst>
      <p:ext uri="{BB962C8B-B14F-4D97-AF65-F5344CB8AC3E}">
        <p14:creationId xmlns:p14="http://schemas.microsoft.com/office/powerpoint/2010/main" val="243152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8A06-8E62-110F-D82B-A98A3B8AA093}"/>
              </a:ext>
            </a:extLst>
          </p:cNvPr>
          <p:cNvSpPr>
            <a:spLocks noGrp="1"/>
          </p:cNvSpPr>
          <p:nvPr>
            <p:ph type="title"/>
          </p:nvPr>
        </p:nvSpPr>
        <p:spPr>
          <a:xfrm>
            <a:off x="716280" y="375883"/>
            <a:ext cx="8846087" cy="750443"/>
          </a:xfrm>
        </p:spPr>
        <p:txBody>
          <a:bodyPr/>
          <a:lstStyle/>
          <a:p>
            <a:r>
              <a:rPr lang="en-US" b="1" dirty="0">
                <a:latin typeface="Arial Black" panose="020B0604020202020204" pitchFamily="34" charset="0"/>
                <a:cs typeface="Arial Black" panose="020B0604020202020204" pitchFamily="34" charset="0"/>
              </a:rPr>
              <a:t>Learning</a:t>
            </a:r>
          </a:p>
        </p:txBody>
      </p:sp>
      <p:pic>
        <p:nvPicPr>
          <p:cNvPr id="10" name="Picture Placeholder 9" descr="A collection of nature journals">
            <a:extLst>
              <a:ext uri="{FF2B5EF4-FFF2-40B4-BE49-F238E27FC236}">
                <a16:creationId xmlns:a16="http://schemas.microsoft.com/office/drawing/2014/main" id="{F30FE210-7B7B-F1A9-7E73-6321F30FA9C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p:blipFill>
        <p:spPr>
          <a:xfrm>
            <a:off x="6241733" y="1316038"/>
            <a:ext cx="5281613" cy="5046662"/>
          </a:xfrm>
        </p:spPr>
      </p:pic>
      <p:sp>
        <p:nvSpPr>
          <p:cNvPr id="4" name="TextBox 3">
            <a:extLst>
              <a:ext uri="{FF2B5EF4-FFF2-40B4-BE49-F238E27FC236}">
                <a16:creationId xmlns:a16="http://schemas.microsoft.com/office/drawing/2014/main" id="{DA83E2D5-43E8-9C6A-2F1B-FB2EC054621F}"/>
              </a:ext>
            </a:extLst>
          </p:cNvPr>
          <p:cNvSpPr txBox="1"/>
          <p:nvPr/>
        </p:nvSpPr>
        <p:spPr>
          <a:xfrm>
            <a:off x="6241733" y="6116479"/>
            <a:ext cx="2062655" cy="246221"/>
          </a:xfrm>
          <a:prstGeom prst="rect">
            <a:avLst/>
          </a:prstGeom>
          <a:noFill/>
        </p:spPr>
        <p:txBody>
          <a:bodyPr wrap="square" rtlCol="0">
            <a:spAutoFit/>
          </a:bodyPr>
          <a:lstStyle/>
          <a:p>
            <a:r>
              <a:rPr lang="en-US" sz="1000" dirty="0">
                <a:solidFill>
                  <a:schemeClr val="bg1"/>
                </a:solidFill>
              </a:rPr>
              <a:t>VMN-High Knob Chapter</a:t>
            </a:r>
          </a:p>
        </p:txBody>
      </p:sp>
      <p:pic>
        <p:nvPicPr>
          <p:cNvPr id="8" name="Picture Placeholder 7" descr="Two volunteers looking at a butterfly and comparing it to a photo in a field guide">
            <a:extLst>
              <a:ext uri="{FF2B5EF4-FFF2-40B4-BE49-F238E27FC236}">
                <a16:creationId xmlns:a16="http://schemas.microsoft.com/office/drawing/2014/main" id="{6E6C279B-16E1-9CE1-9EAF-85248F172BB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716280" y="1316038"/>
            <a:ext cx="5281613" cy="5046662"/>
          </a:xfrm>
        </p:spPr>
      </p:pic>
      <p:sp>
        <p:nvSpPr>
          <p:cNvPr id="3" name="TextBox 2">
            <a:extLst>
              <a:ext uri="{FF2B5EF4-FFF2-40B4-BE49-F238E27FC236}">
                <a16:creationId xmlns:a16="http://schemas.microsoft.com/office/drawing/2014/main" id="{2A2D0692-417D-3DC9-B591-C46F6118EAF4}"/>
              </a:ext>
            </a:extLst>
          </p:cNvPr>
          <p:cNvSpPr txBox="1"/>
          <p:nvPr/>
        </p:nvSpPr>
        <p:spPr>
          <a:xfrm>
            <a:off x="716280" y="6116479"/>
            <a:ext cx="2546131" cy="246221"/>
          </a:xfrm>
          <a:prstGeom prst="rect">
            <a:avLst/>
          </a:prstGeom>
          <a:noFill/>
        </p:spPr>
        <p:txBody>
          <a:bodyPr wrap="square" rtlCol="0">
            <a:spAutoFit/>
          </a:bodyPr>
          <a:lstStyle/>
          <a:p>
            <a:r>
              <a:rPr lang="en-US" sz="1000" dirty="0">
                <a:solidFill>
                  <a:schemeClr val="bg1"/>
                </a:solidFill>
              </a:rPr>
              <a:t>VMN-Blue Ridge Foothills and Lakes Chapter</a:t>
            </a:r>
          </a:p>
        </p:txBody>
      </p:sp>
    </p:spTree>
    <p:extLst>
      <p:ext uri="{BB962C8B-B14F-4D97-AF65-F5344CB8AC3E}">
        <p14:creationId xmlns:p14="http://schemas.microsoft.com/office/powerpoint/2010/main" val="357112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a:xfrm>
            <a:off x="838199" y="1240815"/>
            <a:ext cx="11084169" cy="2852737"/>
          </a:xfrm>
        </p:spPr>
        <p:txBody>
          <a:bodyPr>
            <a:normAutofit/>
          </a:bodyPr>
          <a:lstStyle/>
          <a:p>
            <a:pPr algn="ctr"/>
            <a:r>
              <a:rPr lang="en-US" sz="4400" dirty="0"/>
              <a:t>Earning the </a:t>
            </a:r>
            <a:br>
              <a:rPr lang="en-US" sz="4400" dirty="0"/>
            </a:br>
            <a:r>
              <a:rPr lang="en-US" sz="4400" dirty="0"/>
              <a:t>Certified Virginia Master Naturalist Title</a:t>
            </a:r>
          </a:p>
        </p:txBody>
      </p:sp>
      <p:pic>
        <p:nvPicPr>
          <p:cNvPr id="5" name="Picture 4" descr="A spotted salamander">
            <a:extLst>
              <a:ext uri="{FF2B5EF4-FFF2-40B4-BE49-F238E27FC236}">
                <a16:creationId xmlns:a16="http://schemas.microsoft.com/office/drawing/2014/main" id="{5579133C-ADE5-6B1A-4EF9-9725A0C5AF89}"/>
              </a:ext>
            </a:extLst>
          </p:cNvPr>
          <p:cNvPicPr>
            <a:picLocks noChangeAspect="1"/>
          </p:cNvPicPr>
          <p:nvPr/>
        </p:nvPicPr>
        <p:blipFill>
          <a:blip r:embed="rId3"/>
          <a:stretch>
            <a:fillRect/>
          </a:stretch>
        </p:blipFill>
        <p:spPr>
          <a:xfrm>
            <a:off x="422070" y="4292845"/>
            <a:ext cx="3419348" cy="1920829"/>
          </a:xfrm>
          <a:prstGeom prst="rect">
            <a:avLst/>
          </a:prstGeom>
        </p:spPr>
      </p:pic>
      <p:sp>
        <p:nvSpPr>
          <p:cNvPr id="3" name="TextBox 2">
            <a:extLst>
              <a:ext uri="{FF2B5EF4-FFF2-40B4-BE49-F238E27FC236}">
                <a16:creationId xmlns:a16="http://schemas.microsoft.com/office/drawing/2014/main" id="{F06AE2F4-3E94-3D7B-E826-1DBFDB884443}"/>
              </a:ext>
            </a:extLst>
          </p:cNvPr>
          <p:cNvSpPr txBox="1"/>
          <p:nvPr/>
        </p:nvSpPr>
        <p:spPr>
          <a:xfrm>
            <a:off x="0" y="6596390"/>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spTree>
    <p:extLst>
      <p:ext uri="{BB962C8B-B14F-4D97-AF65-F5344CB8AC3E}">
        <p14:creationId xmlns:p14="http://schemas.microsoft.com/office/powerpoint/2010/main" val="2297350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5BC4A-1423-7244-D948-FF9FE9C5D5C6}"/>
              </a:ext>
            </a:extLst>
          </p:cNvPr>
          <p:cNvSpPr>
            <a:spLocks noGrp="1"/>
          </p:cNvSpPr>
          <p:nvPr>
            <p:ph type="title"/>
          </p:nvPr>
        </p:nvSpPr>
        <p:spPr>
          <a:xfrm>
            <a:off x="175065" y="568444"/>
            <a:ext cx="11536289" cy="1325563"/>
          </a:xfrm>
        </p:spPr>
        <p:txBody>
          <a:bodyPr>
            <a:noAutofit/>
          </a:bodyPr>
          <a:lstStyle/>
          <a:p>
            <a:r>
              <a:rPr lang="en-US" dirty="0"/>
              <a:t>Process to Become a </a:t>
            </a:r>
            <a:br>
              <a:rPr lang="en-US" dirty="0"/>
            </a:br>
            <a:r>
              <a:rPr lang="en-US" dirty="0"/>
              <a:t>Certified Virginia Master Naturalist</a:t>
            </a:r>
          </a:p>
        </p:txBody>
      </p:sp>
      <p:graphicFrame>
        <p:nvGraphicFramePr>
          <p:cNvPr id="12" name="Diagram 11" descr="Flow chart with Basic Training, Continuing Education, Volunteer Service">
            <a:extLst>
              <a:ext uri="{FF2B5EF4-FFF2-40B4-BE49-F238E27FC236}">
                <a16:creationId xmlns:a16="http://schemas.microsoft.com/office/drawing/2014/main" id="{B384D9BB-5D5A-D497-66F5-B7A6559132B2}"/>
              </a:ext>
            </a:extLst>
          </p:cNvPr>
          <p:cNvGraphicFramePr/>
          <p:nvPr>
            <p:extLst>
              <p:ext uri="{D42A27DB-BD31-4B8C-83A1-F6EECF244321}">
                <p14:modId xmlns:p14="http://schemas.microsoft.com/office/powerpoint/2010/main" val="959539127"/>
              </p:ext>
            </p:extLst>
          </p:nvPr>
        </p:nvGraphicFramePr>
        <p:xfrm>
          <a:off x="175065" y="107420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ight Arrow 12" descr="arrow">
            <a:extLst>
              <a:ext uri="{FF2B5EF4-FFF2-40B4-BE49-F238E27FC236}">
                <a16:creationId xmlns:a16="http://schemas.microsoft.com/office/drawing/2014/main" id="{380F4D2E-3DD9-43D5-381E-785F75FB2FEA}"/>
              </a:ext>
            </a:extLst>
          </p:cNvPr>
          <p:cNvSpPr/>
          <p:nvPr/>
        </p:nvSpPr>
        <p:spPr>
          <a:xfrm>
            <a:off x="8090487" y="3429000"/>
            <a:ext cx="1067581" cy="73503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Diagram 15" descr="Certified VMN Qualification">
            <a:extLst>
              <a:ext uri="{FF2B5EF4-FFF2-40B4-BE49-F238E27FC236}">
                <a16:creationId xmlns:a16="http://schemas.microsoft.com/office/drawing/2014/main" id="{886AD24E-F86B-AFA5-AEBF-4905F14E844C}"/>
              </a:ext>
            </a:extLst>
          </p:cNvPr>
          <p:cNvGraphicFramePr/>
          <p:nvPr>
            <p:extLst>
              <p:ext uri="{D42A27DB-BD31-4B8C-83A1-F6EECF244321}">
                <p14:modId xmlns:p14="http://schemas.microsoft.com/office/powerpoint/2010/main" val="3926049581"/>
              </p:ext>
            </p:extLst>
          </p:nvPr>
        </p:nvGraphicFramePr>
        <p:xfrm>
          <a:off x="9270609" y="2094327"/>
          <a:ext cx="2746326" cy="340438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Cross 2" descr="Plus sign">
            <a:extLst>
              <a:ext uri="{FF2B5EF4-FFF2-40B4-BE49-F238E27FC236}">
                <a16:creationId xmlns:a16="http://schemas.microsoft.com/office/drawing/2014/main" id="{900C4C2A-17A8-3516-971B-5A0287BB14F9}"/>
              </a:ext>
            </a:extLst>
          </p:cNvPr>
          <p:cNvSpPr/>
          <p:nvPr/>
        </p:nvSpPr>
        <p:spPr>
          <a:xfrm>
            <a:off x="2582828" y="3669792"/>
            <a:ext cx="343252" cy="38451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descr="Plus sign">
            <a:extLst>
              <a:ext uri="{FF2B5EF4-FFF2-40B4-BE49-F238E27FC236}">
                <a16:creationId xmlns:a16="http://schemas.microsoft.com/office/drawing/2014/main" id="{68AC6968-4734-595C-AB59-BD95FCCCBF1E}"/>
              </a:ext>
            </a:extLst>
          </p:cNvPr>
          <p:cNvSpPr/>
          <p:nvPr/>
        </p:nvSpPr>
        <p:spPr>
          <a:xfrm>
            <a:off x="5236859" y="3669792"/>
            <a:ext cx="343252" cy="38451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649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6AE2F4-3E94-3D7B-E826-1DBFDB884443}"/>
              </a:ext>
            </a:extLst>
          </p:cNvPr>
          <p:cNvSpPr txBox="1"/>
          <p:nvPr/>
        </p:nvSpPr>
        <p:spPr>
          <a:xfrm>
            <a:off x="7408985" y="6592688"/>
            <a:ext cx="4909073" cy="261610"/>
          </a:xfrm>
          <a:prstGeom prst="rect">
            <a:avLst/>
          </a:prstGeom>
          <a:noFill/>
        </p:spPr>
        <p:txBody>
          <a:bodyPr wrap="square" rtlCol="0">
            <a:spAutoFit/>
          </a:bodyPr>
          <a:lstStyle/>
          <a:p>
            <a:r>
              <a:rPr lang="en-US" sz="1100" dirty="0"/>
              <a:t>Integration and Application Network (</a:t>
            </a:r>
            <a:r>
              <a:rPr lang="en-US" sz="1100" dirty="0" err="1"/>
              <a:t>ian.umces.edu</a:t>
            </a:r>
            <a:r>
              <a:rPr lang="en-US" sz="1100" dirty="0"/>
              <a:t>/media-library) CC BY-SA 4.0</a:t>
            </a:r>
          </a:p>
        </p:txBody>
      </p:sp>
      <p:pic>
        <p:nvPicPr>
          <p:cNvPr id="8" name="Picture 7" descr="A bat with wings spread">
            <a:extLst>
              <a:ext uri="{FF2B5EF4-FFF2-40B4-BE49-F238E27FC236}">
                <a16:creationId xmlns:a16="http://schemas.microsoft.com/office/drawing/2014/main" id="{3EB5D819-25CD-D884-1F2F-AF15E0A15C3C}"/>
              </a:ext>
            </a:extLst>
          </p:cNvPr>
          <p:cNvPicPr>
            <a:picLocks noChangeAspect="1"/>
          </p:cNvPicPr>
          <p:nvPr/>
        </p:nvPicPr>
        <p:blipFill>
          <a:blip r:embed="rId3"/>
          <a:stretch>
            <a:fillRect/>
          </a:stretch>
        </p:blipFill>
        <p:spPr>
          <a:xfrm>
            <a:off x="5704741" y="3317630"/>
            <a:ext cx="5403481" cy="3278759"/>
          </a:xfrm>
          <a:prstGeom prst="rect">
            <a:avLst/>
          </a:prstGeom>
        </p:spPr>
      </p:pic>
      <p:sp>
        <p:nvSpPr>
          <p:cNvPr id="2" name="Title 1">
            <a:extLst>
              <a:ext uri="{FF2B5EF4-FFF2-40B4-BE49-F238E27FC236}">
                <a16:creationId xmlns:a16="http://schemas.microsoft.com/office/drawing/2014/main" id="{C4B38038-0F55-2994-3ADA-0CF3C6D33DB7}"/>
              </a:ext>
            </a:extLst>
          </p:cNvPr>
          <p:cNvSpPr>
            <a:spLocks noGrp="1"/>
          </p:cNvSpPr>
          <p:nvPr>
            <p:ph type="title"/>
          </p:nvPr>
        </p:nvSpPr>
        <p:spPr>
          <a:xfrm>
            <a:off x="838200" y="979205"/>
            <a:ext cx="10515600" cy="2852737"/>
          </a:xfrm>
        </p:spPr>
        <p:txBody>
          <a:bodyPr>
            <a:normAutofit/>
          </a:bodyPr>
          <a:lstStyle/>
          <a:p>
            <a:pPr algn="ctr"/>
            <a:r>
              <a:rPr lang="en-US" sz="4400" dirty="0"/>
              <a:t>A Few Other Items VMN Volunteers Should Know</a:t>
            </a:r>
          </a:p>
        </p:txBody>
      </p:sp>
    </p:spTree>
    <p:extLst>
      <p:ext uri="{BB962C8B-B14F-4D97-AF65-F5344CB8AC3E}">
        <p14:creationId xmlns:p14="http://schemas.microsoft.com/office/powerpoint/2010/main" val="688572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n with Virginia Master Naturalist logo and anchor attachment that says 250 hours">
            <a:extLst>
              <a:ext uri="{FF2B5EF4-FFF2-40B4-BE49-F238E27FC236}">
                <a16:creationId xmlns:a16="http://schemas.microsoft.com/office/drawing/2014/main" id="{1F54D941-13B2-3A64-AAA3-1D99EA972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63290" y="4243529"/>
            <a:ext cx="2536230" cy="1937814"/>
          </a:xfrm>
          <a:prstGeom prst="rect">
            <a:avLst/>
          </a:prstGeom>
        </p:spPr>
      </p:pic>
      <p:pic>
        <p:nvPicPr>
          <p:cNvPr id="16" name="Picture 15" descr="A group of metal pins on a table">
            <a:extLst>
              <a:ext uri="{FF2B5EF4-FFF2-40B4-BE49-F238E27FC236}">
                <a16:creationId xmlns:a16="http://schemas.microsoft.com/office/drawing/2014/main" id="{63A1B357-FC53-A6BE-4D5A-BCD15E8EE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4243529"/>
            <a:ext cx="3085204" cy="1937814"/>
          </a:xfrm>
          <a:prstGeom prst="rect">
            <a:avLst/>
          </a:prstGeom>
        </p:spPr>
      </p:pic>
      <p:pic>
        <p:nvPicPr>
          <p:cNvPr id="4" name="Picture 3" descr="A certificate awarding Certified Virginia Master Naturalist status to Blue Byrd in June 2023 signed by Woodsy T. Owl and Michelle D. Prysby">
            <a:extLst>
              <a:ext uri="{FF2B5EF4-FFF2-40B4-BE49-F238E27FC236}">
                <a16:creationId xmlns:a16="http://schemas.microsoft.com/office/drawing/2014/main" id="{C9B47472-77F9-3855-21CD-CCE5EF8860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2264" y="4243529"/>
            <a:ext cx="2624881" cy="2028317"/>
          </a:xfrm>
          <a:prstGeom prst="rect">
            <a:avLst/>
          </a:prstGeom>
        </p:spPr>
      </p:pic>
      <p:pic>
        <p:nvPicPr>
          <p:cNvPr id="2050" name="Picture 2" descr="Nametag reading Jane Doe, Western Virginia Chapter, Volunteer, Virginia Master Naturalists">
            <a:extLst>
              <a:ext uri="{FF2B5EF4-FFF2-40B4-BE49-F238E27FC236}">
                <a16:creationId xmlns:a16="http://schemas.microsoft.com/office/drawing/2014/main" id="{A884E07A-3D12-E78E-28AB-89F6D9432F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3045" y="4268562"/>
            <a:ext cx="2997133" cy="19127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352C8A7F-1BFE-D2EA-043D-712BCEA13288}"/>
              </a:ext>
            </a:extLst>
          </p:cNvPr>
          <p:cNvSpPr>
            <a:spLocks noGrp="1"/>
          </p:cNvSpPr>
          <p:nvPr>
            <p:ph sz="half" idx="1"/>
          </p:nvPr>
        </p:nvSpPr>
        <p:spPr>
          <a:xfrm>
            <a:off x="283045" y="1101969"/>
            <a:ext cx="11103774" cy="2828002"/>
          </a:xfrm>
        </p:spPr>
        <p:txBody>
          <a:bodyPr>
            <a:noAutofit/>
          </a:bodyPr>
          <a:lstStyle/>
          <a:p>
            <a:pPr>
              <a:lnSpc>
                <a:spcPct val="100000"/>
              </a:lnSpc>
            </a:pPr>
            <a:r>
              <a:rPr lang="en-US" sz="2000" b="1" dirty="0">
                <a:latin typeface="Epilogue Medium" pitchFamily="2" charset="77"/>
              </a:rPr>
              <a:t>Basic training graduation </a:t>
            </a:r>
            <a:r>
              <a:rPr lang="en-US" sz="2000" dirty="0">
                <a:latin typeface="Epilogue Medium" pitchFamily="2" charset="77"/>
              </a:rPr>
              <a:t>– Nametag, diploma certificate from the chapter, online badge</a:t>
            </a:r>
          </a:p>
          <a:p>
            <a:pPr>
              <a:lnSpc>
                <a:spcPct val="100000"/>
              </a:lnSpc>
            </a:pPr>
            <a:r>
              <a:rPr lang="en-US" sz="2000" b="1" dirty="0">
                <a:latin typeface="Epilogue Medium" pitchFamily="2" charset="77"/>
              </a:rPr>
              <a:t>First-time Certification </a:t>
            </a:r>
            <a:r>
              <a:rPr lang="en-US" sz="2000" dirty="0">
                <a:latin typeface="Epilogue Medium" pitchFamily="2" charset="77"/>
              </a:rPr>
              <a:t>– Certificate from the VMN state office, online badge</a:t>
            </a:r>
          </a:p>
          <a:p>
            <a:pPr>
              <a:lnSpc>
                <a:spcPct val="100000"/>
              </a:lnSpc>
            </a:pPr>
            <a:r>
              <a:rPr lang="en-US" sz="2000" b="1" dirty="0">
                <a:latin typeface="Epilogue Medium" pitchFamily="2" charset="77"/>
              </a:rPr>
              <a:t>Recertification</a:t>
            </a:r>
            <a:r>
              <a:rPr lang="en-US" sz="2000" dirty="0">
                <a:latin typeface="Epilogue Medium" pitchFamily="2" charset="77"/>
              </a:rPr>
              <a:t> – Annual pin, online badge</a:t>
            </a:r>
          </a:p>
          <a:p>
            <a:pPr>
              <a:lnSpc>
                <a:spcPct val="100000"/>
              </a:lnSpc>
            </a:pPr>
            <a:r>
              <a:rPr lang="en-US" sz="2000" b="1" dirty="0">
                <a:latin typeface="Epilogue Medium" pitchFamily="2" charset="77"/>
              </a:rPr>
              <a:t>Service milestones (250, 500, 1000, 2500, 5000 hours) </a:t>
            </a:r>
            <a:r>
              <a:rPr lang="en-US" sz="2000" dirty="0">
                <a:latin typeface="Epilogue Medium" pitchFamily="2" charset="77"/>
              </a:rPr>
              <a:t>– Milestone pin with rocker bar, online badge</a:t>
            </a:r>
          </a:p>
          <a:p>
            <a:pPr>
              <a:lnSpc>
                <a:spcPct val="100000"/>
              </a:lnSpc>
            </a:pPr>
            <a:r>
              <a:rPr lang="en-US" sz="2000" b="1" dirty="0">
                <a:latin typeface="Epilogue Medium" pitchFamily="2" charset="77"/>
              </a:rPr>
              <a:t>Other recognition </a:t>
            </a:r>
            <a:r>
              <a:rPr lang="en-US" sz="2000" dirty="0">
                <a:latin typeface="Epilogue Medium" pitchFamily="2" charset="77"/>
              </a:rPr>
              <a:t>– Articles in the statewide and chapter newsletters, awards, chapter logo items, etc.</a:t>
            </a:r>
          </a:p>
        </p:txBody>
      </p:sp>
      <p:sp>
        <p:nvSpPr>
          <p:cNvPr id="2" name="Title 1">
            <a:extLst>
              <a:ext uri="{FF2B5EF4-FFF2-40B4-BE49-F238E27FC236}">
                <a16:creationId xmlns:a16="http://schemas.microsoft.com/office/drawing/2014/main" id="{98FF9DEB-B93F-D372-0BCF-7C78739F07E4}"/>
              </a:ext>
            </a:extLst>
          </p:cNvPr>
          <p:cNvSpPr>
            <a:spLocks noGrp="1"/>
          </p:cNvSpPr>
          <p:nvPr>
            <p:ph type="title"/>
          </p:nvPr>
        </p:nvSpPr>
        <p:spPr>
          <a:xfrm>
            <a:off x="328998" y="13875"/>
            <a:ext cx="8724167" cy="1325563"/>
          </a:xfrm>
        </p:spPr>
        <p:txBody>
          <a:bodyPr/>
          <a:lstStyle/>
          <a:p>
            <a:r>
              <a:rPr lang="en-US" dirty="0"/>
              <a:t>Volunteer Recognition</a:t>
            </a:r>
          </a:p>
        </p:txBody>
      </p:sp>
    </p:spTree>
    <p:extLst>
      <p:ext uri="{BB962C8B-B14F-4D97-AF65-F5344CB8AC3E}">
        <p14:creationId xmlns:p14="http://schemas.microsoft.com/office/powerpoint/2010/main" val="2094311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9A5D-89A2-4882-BCA0-86796AA98497}"/>
              </a:ext>
            </a:extLst>
          </p:cNvPr>
          <p:cNvSpPr>
            <a:spLocks noGrp="1"/>
          </p:cNvSpPr>
          <p:nvPr>
            <p:ph type="title"/>
          </p:nvPr>
        </p:nvSpPr>
        <p:spPr>
          <a:xfrm>
            <a:off x="838200" y="365125"/>
            <a:ext cx="10556631" cy="1325563"/>
          </a:xfrm>
        </p:spPr>
        <p:txBody>
          <a:bodyPr/>
          <a:lstStyle/>
          <a:p>
            <a:r>
              <a:rPr lang="en-US" dirty="0"/>
              <a:t>Documenting Volunteer Activities</a:t>
            </a:r>
          </a:p>
        </p:txBody>
      </p:sp>
      <p:pic>
        <p:nvPicPr>
          <p:cNvPr id="5" name="Picture 4" descr="A screenshot of a cellphone showing the volunteer management system for Rivanna Master Naturalists">
            <a:extLst>
              <a:ext uri="{FF2B5EF4-FFF2-40B4-BE49-F238E27FC236}">
                <a16:creationId xmlns:a16="http://schemas.microsoft.com/office/drawing/2014/main" id="{AB4CCF94-BB02-DD8F-51BA-4C32C8E95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0074" y="1808220"/>
            <a:ext cx="2281163" cy="4935415"/>
          </a:xfrm>
          <a:prstGeom prst="rect">
            <a:avLst/>
          </a:prstGeom>
        </p:spPr>
      </p:pic>
      <p:pic>
        <p:nvPicPr>
          <p:cNvPr id="7" name="Picture 6" descr="A screenshot of a web page showing the volunteer management system for Virginia Cooperative Extension">
            <a:extLst>
              <a:ext uri="{FF2B5EF4-FFF2-40B4-BE49-F238E27FC236}">
                <a16:creationId xmlns:a16="http://schemas.microsoft.com/office/drawing/2014/main" id="{2FDC07B0-1EA4-AF84-7756-DF8142741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3089" y="1808220"/>
            <a:ext cx="4722911" cy="4935415"/>
          </a:xfrm>
          <a:prstGeom prst="rect">
            <a:avLst/>
          </a:prstGeom>
        </p:spPr>
      </p:pic>
      <p:sp>
        <p:nvSpPr>
          <p:cNvPr id="8" name="TextBox 7">
            <a:extLst>
              <a:ext uri="{FF2B5EF4-FFF2-40B4-BE49-F238E27FC236}">
                <a16:creationId xmlns:a16="http://schemas.microsoft.com/office/drawing/2014/main" id="{C566075C-791E-0767-5A1E-A10433B6EE1E}"/>
              </a:ext>
            </a:extLst>
          </p:cNvPr>
          <p:cNvSpPr txBox="1"/>
          <p:nvPr/>
        </p:nvSpPr>
        <p:spPr>
          <a:xfrm>
            <a:off x="838200" y="1276253"/>
            <a:ext cx="7860322" cy="430887"/>
          </a:xfrm>
          <a:prstGeom prst="rect">
            <a:avLst/>
          </a:prstGeom>
          <a:noFill/>
        </p:spPr>
        <p:txBody>
          <a:bodyPr wrap="square" rtlCol="0">
            <a:spAutoFit/>
          </a:bodyPr>
          <a:lstStyle/>
          <a:p>
            <a:r>
              <a:rPr lang="en-US" sz="2200" dirty="0"/>
              <a:t>Web: </a:t>
            </a:r>
            <a:r>
              <a:rPr lang="en-US" sz="2200" b="1" dirty="0" err="1"/>
              <a:t>MyImpactPage.com</a:t>
            </a:r>
            <a:r>
              <a:rPr lang="en-US" sz="2200" dirty="0"/>
              <a:t>, Mobile: </a:t>
            </a:r>
            <a:r>
              <a:rPr lang="en-US" sz="2200" b="1" dirty="0"/>
              <a:t>My Impact </a:t>
            </a:r>
            <a:r>
              <a:rPr lang="en-US" sz="2200" dirty="0"/>
              <a:t>(Better Impact, Inc.)</a:t>
            </a:r>
          </a:p>
        </p:txBody>
      </p:sp>
    </p:spTree>
    <p:extLst>
      <p:ext uri="{BB962C8B-B14F-4D97-AF65-F5344CB8AC3E}">
        <p14:creationId xmlns:p14="http://schemas.microsoft.com/office/powerpoint/2010/main" val="1744768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DB8872-7032-9C8C-61B7-5724B99E138E}"/>
              </a:ext>
            </a:extLst>
          </p:cNvPr>
          <p:cNvSpPr>
            <a:spLocks noGrp="1"/>
          </p:cNvSpPr>
          <p:nvPr>
            <p:ph type="title"/>
          </p:nvPr>
        </p:nvSpPr>
        <p:spPr/>
        <p:txBody>
          <a:bodyPr/>
          <a:lstStyle/>
          <a:p>
            <a:r>
              <a:rPr lang="en-US" dirty="0"/>
              <a:t>Standards of Conduct</a:t>
            </a:r>
          </a:p>
        </p:txBody>
      </p:sp>
      <p:sp>
        <p:nvSpPr>
          <p:cNvPr id="5" name="Content Placeholder 4">
            <a:extLst>
              <a:ext uri="{FF2B5EF4-FFF2-40B4-BE49-F238E27FC236}">
                <a16:creationId xmlns:a16="http://schemas.microsoft.com/office/drawing/2014/main" id="{EE318849-389D-8328-9D97-CC8ED04D9CEA}"/>
              </a:ext>
            </a:extLst>
          </p:cNvPr>
          <p:cNvSpPr>
            <a:spLocks noGrp="1"/>
          </p:cNvSpPr>
          <p:nvPr>
            <p:ph sz="half" idx="1"/>
          </p:nvPr>
        </p:nvSpPr>
        <p:spPr>
          <a:xfrm>
            <a:off x="838200" y="1430216"/>
            <a:ext cx="10789411" cy="5275384"/>
          </a:xfrm>
        </p:spPr>
        <p:txBody>
          <a:bodyPr>
            <a:noAutofit/>
          </a:bodyPr>
          <a:lstStyle/>
          <a:p>
            <a:pPr marL="0" indent="0">
              <a:lnSpc>
                <a:spcPct val="120000"/>
              </a:lnSpc>
              <a:buNone/>
            </a:pPr>
            <a:r>
              <a:rPr lang="en-US" sz="1800" b="1" dirty="0">
                <a:latin typeface="Epilogue Medium" pitchFamily="2" charset="77"/>
              </a:rPr>
              <a:t>Virginia Master Naturalists shall, at all times:</a:t>
            </a:r>
          </a:p>
          <a:p>
            <a:pPr>
              <a:lnSpc>
                <a:spcPct val="120000"/>
              </a:lnSpc>
            </a:pPr>
            <a:r>
              <a:rPr lang="en-US" sz="1800" dirty="0">
                <a:latin typeface="Epilogue Medium" pitchFamily="2" charset="77"/>
              </a:rPr>
              <a:t>Act in accordance with the </a:t>
            </a:r>
            <a:r>
              <a:rPr lang="en-US" sz="1800" b="1" dirty="0">
                <a:latin typeface="Epilogue Medium" pitchFamily="2" charset="77"/>
              </a:rPr>
              <a:t>VMN Volunteer Policy Handbook </a:t>
            </a:r>
            <a:r>
              <a:rPr lang="en-US" sz="1800" dirty="0">
                <a:latin typeface="Epilogue Medium" pitchFamily="2" charset="77"/>
              </a:rPr>
              <a:t>and the applicable policies of the chapter, sponsoring agencies, and partners with which they serve.</a:t>
            </a:r>
          </a:p>
          <a:p>
            <a:pPr>
              <a:lnSpc>
                <a:spcPct val="120000"/>
              </a:lnSpc>
            </a:pPr>
            <a:r>
              <a:rPr lang="en-US" sz="1800" dirty="0">
                <a:latin typeface="Epilogue Medium" pitchFamily="2" charset="77"/>
              </a:rPr>
              <a:t>Present a </a:t>
            </a:r>
            <a:r>
              <a:rPr lang="en-US" sz="1800" b="1" dirty="0">
                <a:latin typeface="Epilogue Medium" pitchFamily="2" charset="77"/>
              </a:rPr>
              <a:t>positive public image </a:t>
            </a:r>
            <a:r>
              <a:rPr lang="en-US" sz="1800" dirty="0">
                <a:latin typeface="Epilogue Medium" pitchFamily="2" charset="77"/>
              </a:rPr>
              <a:t>that speaks well of the Virginia Master Naturalist program and its sponsoring agencies.</a:t>
            </a:r>
          </a:p>
          <a:p>
            <a:pPr>
              <a:lnSpc>
                <a:spcPct val="120000"/>
              </a:lnSpc>
            </a:pPr>
            <a:r>
              <a:rPr lang="en-US" sz="1800" dirty="0">
                <a:latin typeface="Epilogue Medium" pitchFamily="2" charset="77"/>
              </a:rPr>
              <a:t>Be </a:t>
            </a:r>
            <a:r>
              <a:rPr lang="en-US" sz="1800" b="1" dirty="0">
                <a:latin typeface="Epilogue Medium" pitchFamily="2" charset="77"/>
              </a:rPr>
              <a:t>respectful and courteous </a:t>
            </a:r>
            <a:r>
              <a:rPr lang="en-US" sz="1800" dirty="0">
                <a:latin typeface="Epilogue Medium" pitchFamily="2" charset="77"/>
              </a:rPr>
              <a:t>of others in all communications and interactions.</a:t>
            </a:r>
          </a:p>
          <a:p>
            <a:pPr>
              <a:lnSpc>
                <a:spcPct val="120000"/>
              </a:lnSpc>
            </a:pPr>
            <a:r>
              <a:rPr lang="en-US" sz="1800" dirty="0">
                <a:latin typeface="Epilogue Medium" pitchFamily="2" charset="77"/>
              </a:rPr>
              <a:t>Maintain and report </a:t>
            </a:r>
            <a:r>
              <a:rPr lang="en-US" sz="1800" b="1" dirty="0">
                <a:latin typeface="Epilogue Medium" pitchFamily="2" charset="77"/>
              </a:rPr>
              <a:t>accurate records </a:t>
            </a:r>
            <a:r>
              <a:rPr lang="en-US" sz="1800" dirty="0">
                <a:latin typeface="Epilogue Medium" pitchFamily="2" charset="77"/>
              </a:rPr>
              <a:t>relating to their training and service.</a:t>
            </a:r>
          </a:p>
          <a:p>
            <a:pPr>
              <a:lnSpc>
                <a:spcPct val="120000"/>
              </a:lnSpc>
            </a:pPr>
            <a:r>
              <a:rPr lang="en-US" sz="1800" b="1" dirty="0">
                <a:latin typeface="Epilogue Medium" pitchFamily="2" charset="77"/>
              </a:rPr>
              <a:t>Accept supervision </a:t>
            </a:r>
            <a:r>
              <a:rPr lang="en-US" sz="1800" dirty="0">
                <a:latin typeface="Epilogue Medium" pitchFamily="2" charset="77"/>
              </a:rPr>
              <a:t>and support from VMN sponsoring agency employees while involved in the program.</a:t>
            </a:r>
          </a:p>
          <a:p>
            <a:pPr>
              <a:lnSpc>
                <a:spcPct val="120000"/>
              </a:lnSpc>
            </a:pPr>
            <a:r>
              <a:rPr lang="en-US" sz="1800" dirty="0">
                <a:latin typeface="Epilogue Medium" pitchFamily="2" charset="77"/>
              </a:rPr>
              <a:t>Comply with the </a:t>
            </a:r>
            <a:r>
              <a:rPr lang="en-US" sz="1800" b="1" dirty="0">
                <a:latin typeface="Epilogue Medium" pitchFamily="2" charset="77"/>
              </a:rPr>
              <a:t>nondiscrimination</a:t>
            </a:r>
            <a:r>
              <a:rPr lang="en-US" sz="1800" dirty="0">
                <a:latin typeface="Epilogue Medium" pitchFamily="2" charset="77"/>
              </a:rPr>
              <a:t> policies of the VMN program and its sponsoring agencies and make all reasonable efforts to reach underrepresented audiences with VMN programs.</a:t>
            </a:r>
          </a:p>
          <a:p>
            <a:pPr>
              <a:lnSpc>
                <a:spcPct val="120000"/>
              </a:lnSpc>
            </a:pPr>
            <a:r>
              <a:rPr lang="en-US" sz="1800" dirty="0">
                <a:latin typeface="Epilogue Medium" pitchFamily="2" charset="77"/>
              </a:rPr>
              <a:t>Actively </a:t>
            </a:r>
            <a:r>
              <a:rPr lang="en-US" sz="1800" b="1" dirty="0">
                <a:latin typeface="Epilogue Medium" pitchFamily="2" charset="77"/>
              </a:rPr>
              <a:t>participate as a positive team member </a:t>
            </a:r>
            <a:r>
              <a:rPr lang="en-US" sz="1800" dirty="0">
                <a:latin typeface="Epilogue Medium" pitchFamily="2" charset="77"/>
              </a:rPr>
              <a:t>with other individuals in the VMN program.</a:t>
            </a:r>
          </a:p>
          <a:p>
            <a:pPr marL="0" indent="0">
              <a:lnSpc>
                <a:spcPct val="120000"/>
              </a:lnSpc>
              <a:buNone/>
            </a:pPr>
            <a:endParaRPr lang="en-US" sz="1800" dirty="0">
              <a:latin typeface="Epilogue Medium" pitchFamily="2" charset="77"/>
            </a:endParaRPr>
          </a:p>
        </p:txBody>
      </p:sp>
    </p:spTree>
    <p:extLst>
      <p:ext uri="{BB962C8B-B14F-4D97-AF65-F5344CB8AC3E}">
        <p14:creationId xmlns:p14="http://schemas.microsoft.com/office/powerpoint/2010/main" val="3528780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9EBB7-5DCF-3496-982A-494272E83DC9}"/>
              </a:ext>
            </a:extLst>
          </p:cNvPr>
          <p:cNvSpPr>
            <a:spLocks noGrp="1"/>
          </p:cNvSpPr>
          <p:nvPr>
            <p:ph type="ctrTitle"/>
          </p:nvPr>
        </p:nvSpPr>
        <p:spPr>
          <a:xfrm>
            <a:off x="3939721" y="1447552"/>
            <a:ext cx="6964391" cy="2387600"/>
          </a:xfrm>
        </p:spPr>
        <p:txBody>
          <a:bodyPr>
            <a:normAutofit/>
          </a:bodyPr>
          <a:lstStyle/>
          <a:p>
            <a:r>
              <a:rPr lang="en-US" dirty="0"/>
              <a:t>Thank you!</a:t>
            </a:r>
          </a:p>
        </p:txBody>
      </p:sp>
    </p:spTree>
    <p:extLst>
      <p:ext uri="{BB962C8B-B14F-4D97-AF65-F5344CB8AC3E}">
        <p14:creationId xmlns:p14="http://schemas.microsoft.com/office/powerpoint/2010/main" val="425312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ED42-1271-72B8-6E66-6E5E99E91B52}"/>
              </a:ext>
            </a:extLst>
          </p:cNvPr>
          <p:cNvSpPr>
            <a:spLocks noGrp="1"/>
          </p:cNvSpPr>
          <p:nvPr>
            <p:ph type="title"/>
          </p:nvPr>
        </p:nvSpPr>
        <p:spPr>
          <a:xfrm>
            <a:off x="688091" y="434799"/>
            <a:ext cx="8724167" cy="750443"/>
          </a:xfrm>
        </p:spPr>
        <p:txBody>
          <a:bodyPr/>
          <a:lstStyle/>
          <a:p>
            <a:r>
              <a:rPr lang="en-US" b="1" dirty="0">
                <a:latin typeface="Arial Black" panose="020B0604020202020204" pitchFamily="34" charset="0"/>
                <a:cs typeface="Arial Black" panose="020B0604020202020204" pitchFamily="34" charset="0"/>
              </a:rPr>
              <a:t>Opportunity to Contribute</a:t>
            </a:r>
          </a:p>
        </p:txBody>
      </p:sp>
      <p:pic>
        <p:nvPicPr>
          <p:cNvPr id="3" name="Content Placeholder 4" descr="Volunteers and natural resource professionals collecting stream organisms in a forested area">
            <a:extLst>
              <a:ext uri="{FF2B5EF4-FFF2-40B4-BE49-F238E27FC236}">
                <a16:creationId xmlns:a16="http://schemas.microsoft.com/office/drawing/2014/main" id="{506231EC-8D78-5A26-7D80-4F6D1421EE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266" y="1316736"/>
            <a:ext cx="5044443" cy="5029200"/>
          </a:xfrm>
          <a:prstGeom prst="rect">
            <a:avLst/>
          </a:prstGeom>
        </p:spPr>
      </p:pic>
      <p:sp>
        <p:nvSpPr>
          <p:cNvPr id="4" name="TextBox 3">
            <a:extLst>
              <a:ext uri="{FF2B5EF4-FFF2-40B4-BE49-F238E27FC236}">
                <a16:creationId xmlns:a16="http://schemas.microsoft.com/office/drawing/2014/main" id="{286E897F-4047-DFB6-B617-998463768D69}"/>
              </a:ext>
            </a:extLst>
          </p:cNvPr>
          <p:cNvSpPr txBox="1"/>
          <p:nvPr/>
        </p:nvSpPr>
        <p:spPr>
          <a:xfrm>
            <a:off x="688091" y="6116479"/>
            <a:ext cx="2546131" cy="246221"/>
          </a:xfrm>
          <a:prstGeom prst="rect">
            <a:avLst/>
          </a:prstGeom>
          <a:noFill/>
        </p:spPr>
        <p:txBody>
          <a:bodyPr wrap="square" rtlCol="0">
            <a:spAutoFit/>
          </a:bodyPr>
          <a:lstStyle/>
          <a:p>
            <a:r>
              <a:rPr lang="en-US" sz="1000" dirty="0">
                <a:solidFill>
                  <a:schemeClr val="bg1"/>
                </a:solidFill>
              </a:rPr>
              <a:t>Alison Sinclair</a:t>
            </a:r>
          </a:p>
        </p:txBody>
      </p:sp>
      <p:pic>
        <p:nvPicPr>
          <p:cNvPr id="7" name="Picture 6" descr="A volunteer working alongside a DOF professional to plant trees along a stream">
            <a:extLst>
              <a:ext uri="{FF2B5EF4-FFF2-40B4-BE49-F238E27FC236}">
                <a16:creationId xmlns:a16="http://schemas.microsoft.com/office/drawing/2014/main" id="{82FC88E3-5CB0-1145-1783-ADEFBA690B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9952" y="1316736"/>
            <a:ext cx="3006823" cy="5029200"/>
          </a:xfrm>
          <a:prstGeom prst="rect">
            <a:avLst/>
          </a:prstGeom>
        </p:spPr>
      </p:pic>
      <p:sp>
        <p:nvSpPr>
          <p:cNvPr id="8" name="TextBox 7">
            <a:extLst>
              <a:ext uri="{FF2B5EF4-FFF2-40B4-BE49-F238E27FC236}">
                <a16:creationId xmlns:a16="http://schemas.microsoft.com/office/drawing/2014/main" id="{E2EB4176-C068-59DE-F1BD-F16017612707}"/>
              </a:ext>
            </a:extLst>
          </p:cNvPr>
          <p:cNvSpPr txBox="1"/>
          <p:nvPr/>
        </p:nvSpPr>
        <p:spPr>
          <a:xfrm>
            <a:off x="5793669" y="6116479"/>
            <a:ext cx="2546131" cy="246221"/>
          </a:xfrm>
          <a:prstGeom prst="rect">
            <a:avLst/>
          </a:prstGeom>
          <a:noFill/>
        </p:spPr>
        <p:txBody>
          <a:bodyPr wrap="square" rtlCol="0">
            <a:spAutoFit/>
          </a:bodyPr>
          <a:lstStyle/>
          <a:p>
            <a:r>
              <a:rPr lang="en-US" sz="1000" dirty="0">
                <a:solidFill>
                  <a:schemeClr val="bg1"/>
                </a:solidFill>
              </a:rPr>
              <a:t>Karen Milne</a:t>
            </a:r>
          </a:p>
        </p:txBody>
      </p:sp>
      <p:pic>
        <p:nvPicPr>
          <p:cNvPr id="9" name="Picture 8" descr="A volunteer giving a talk to a classroom">
            <a:extLst>
              <a:ext uri="{FF2B5EF4-FFF2-40B4-BE49-F238E27FC236}">
                <a16:creationId xmlns:a16="http://schemas.microsoft.com/office/drawing/2014/main" id="{ED07B420-78BB-5D74-704B-37EB6C40FD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91018" y="1316736"/>
            <a:ext cx="2488171" cy="2514600"/>
          </a:xfrm>
          <a:prstGeom prst="rect">
            <a:avLst/>
          </a:prstGeom>
        </p:spPr>
      </p:pic>
      <p:sp>
        <p:nvSpPr>
          <p:cNvPr id="6" name="TextBox 5">
            <a:extLst>
              <a:ext uri="{FF2B5EF4-FFF2-40B4-BE49-F238E27FC236}">
                <a16:creationId xmlns:a16="http://schemas.microsoft.com/office/drawing/2014/main" id="{7388757E-4699-CF36-97A7-2E18B015EBD4}"/>
              </a:ext>
            </a:extLst>
          </p:cNvPr>
          <p:cNvSpPr txBox="1"/>
          <p:nvPr/>
        </p:nvSpPr>
        <p:spPr>
          <a:xfrm>
            <a:off x="8833058" y="3585114"/>
            <a:ext cx="2546131" cy="246221"/>
          </a:xfrm>
          <a:prstGeom prst="rect">
            <a:avLst/>
          </a:prstGeom>
          <a:noFill/>
        </p:spPr>
        <p:txBody>
          <a:bodyPr wrap="square" rtlCol="0">
            <a:spAutoFit/>
          </a:bodyPr>
          <a:lstStyle/>
          <a:p>
            <a:pPr algn="r"/>
            <a:r>
              <a:rPr lang="en-US" sz="1000" dirty="0">
                <a:solidFill>
                  <a:schemeClr val="bg1"/>
                </a:solidFill>
              </a:rPr>
              <a:t>Jerry </a:t>
            </a:r>
            <a:r>
              <a:rPr lang="en-US" sz="1000" dirty="0" err="1">
                <a:solidFill>
                  <a:schemeClr val="bg1"/>
                </a:solidFill>
              </a:rPr>
              <a:t>Nissley</a:t>
            </a:r>
            <a:endParaRPr lang="en-US" sz="1000" dirty="0">
              <a:solidFill>
                <a:schemeClr val="bg1"/>
              </a:solidFill>
            </a:endParaRPr>
          </a:p>
        </p:txBody>
      </p:sp>
      <p:pic>
        <p:nvPicPr>
          <p:cNvPr id="16" name="Picture Placeholder 15" descr="A group of volunteers with a State Parks ranger , holding bags of trash">
            <a:extLst>
              <a:ext uri="{FF2B5EF4-FFF2-40B4-BE49-F238E27FC236}">
                <a16:creationId xmlns:a16="http://schemas.microsoft.com/office/drawing/2014/main" id="{ED8CBDC7-C16C-BAF5-EAE2-73675EAF3816}"/>
              </a:ext>
            </a:extLst>
          </p:cNvPr>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40679633-E10A-7869-D171-5CF371B3093F}"/>
              </a:ext>
            </a:extLst>
          </p:cNvPr>
          <p:cNvSpPr txBox="1"/>
          <p:nvPr/>
        </p:nvSpPr>
        <p:spPr>
          <a:xfrm>
            <a:off x="8862630" y="6116479"/>
            <a:ext cx="2546131" cy="246221"/>
          </a:xfrm>
          <a:prstGeom prst="rect">
            <a:avLst/>
          </a:prstGeom>
          <a:noFill/>
        </p:spPr>
        <p:txBody>
          <a:bodyPr wrap="square" rtlCol="0">
            <a:spAutoFit/>
          </a:bodyPr>
          <a:lstStyle/>
          <a:p>
            <a:pPr algn="r"/>
            <a:r>
              <a:rPr lang="en-US" sz="1000" dirty="0">
                <a:solidFill>
                  <a:schemeClr val="bg1"/>
                </a:solidFill>
              </a:rPr>
              <a:t>Judy Jones</a:t>
            </a:r>
          </a:p>
        </p:txBody>
      </p:sp>
    </p:spTree>
    <p:extLst>
      <p:ext uri="{BB962C8B-B14F-4D97-AF65-F5344CB8AC3E}">
        <p14:creationId xmlns:p14="http://schemas.microsoft.com/office/powerpoint/2010/main" val="272397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4DE5-D40F-09E2-2435-F8B105091BFA}"/>
              </a:ext>
            </a:extLst>
          </p:cNvPr>
          <p:cNvSpPr>
            <a:spLocks noGrp="1"/>
          </p:cNvSpPr>
          <p:nvPr>
            <p:ph type="title"/>
          </p:nvPr>
        </p:nvSpPr>
        <p:spPr>
          <a:xfrm>
            <a:off x="1316501" y="451099"/>
            <a:ext cx="8724167" cy="750443"/>
          </a:xfrm>
        </p:spPr>
        <p:txBody>
          <a:bodyPr/>
          <a:lstStyle/>
          <a:p>
            <a:r>
              <a:rPr lang="en-US" b="1" dirty="0">
                <a:latin typeface="Arial Black" panose="020B0604020202020204" pitchFamily="34" charset="0"/>
                <a:cs typeface="Arial Black" panose="020B0604020202020204" pitchFamily="34" charset="0"/>
              </a:rPr>
              <a:t>Social Connections</a:t>
            </a:r>
          </a:p>
        </p:txBody>
      </p:sp>
      <p:pic>
        <p:nvPicPr>
          <p:cNvPr id="3" name="Content Placeholder 4" descr="A group of 6 volunteers posing holding aquatic collecting nets">
            <a:extLst>
              <a:ext uri="{FF2B5EF4-FFF2-40B4-BE49-F238E27FC236}">
                <a16:creationId xmlns:a16="http://schemas.microsoft.com/office/drawing/2014/main" id="{2FC2006F-450A-D173-5575-A8AB34483B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6501" y="1440730"/>
            <a:ext cx="6659880" cy="5052144"/>
          </a:xfrm>
          <a:prstGeom prst="rect">
            <a:avLst/>
          </a:prstGeom>
        </p:spPr>
      </p:pic>
      <p:sp>
        <p:nvSpPr>
          <p:cNvPr id="6" name="TextBox 5">
            <a:extLst>
              <a:ext uri="{FF2B5EF4-FFF2-40B4-BE49-F238E27FC236}">
                <a16:creationId xmlns:a16="http://schemas.microsoft.com/office/drawing/2014/main" id="{7E2EE2C5-786A-5F81-E347-DDB0AB95AE35}"/>
              </a:ext>
            </a:extLst>
          </p:cNvPr>
          <p:cNvSpPr txBox="1"/>
          <p:nvPr/>
        </p:nvSpPr>
        <p:spPr>
          <a:xfrm>
            <a:off x="1316501" y="6243751"/>
            <a:ext cx="2546131" cy="246221"/>
          </a:xfrm>
          <a:prstGeom prst="rect">
            <a:avLst/>
          </a:prstGeom>
          <a:noFill/>
        </p:spPr>
        <p:txBody>
          <a:bodyPr wrap="square" rtlCol="0">
            <a:spAutoFit/>
          </a:bodyPr>
          <a:lstStyle/>
          <a:p>
            <a:r>
              <a:rPr lang="en-US" sz="1000" dirty="0">
                <a:solidFill>
                  <a:schemeClr val="bg1"/>
                </a:solidFill>
              </a:rPr>
              <a:t>VMN-Pocahontas Chapter</a:t>
            </a:r>
          </a:p>
        </p:txBody>
      </p:sp>
      <p:pic>
        <p:nvPicPr>
          <p:cNvPr id="15" name="Picture Placeholder 14" descr="A group of volunteers on a trail surrounding another volunteer who is in a wheelchair">
            <a:extLst>
              <a:ext uri="{FF2B5EF4-FFF2-40B4-BE49-F238E27FC236}">
                <a16:creationId xmlns:a16="http://schemas.microsoft.com/office/drawing/2014/main" id="{61ECFACA-1971-1F2D-56E1-893B8935840B}"/>
              </a:ext>
            </a:extLst>
          </p:cNvPr>
          <p:cNvPicPr>
            <a:picLocks noGrp="1" noChangeAspect="1"/>
          </p:cNvPicPr>
          <p:nvPr>
            <p:ph type="pic" sz="quarter" idx="17"/>
          </p:nvPr>
        </p:nvPicPr>
        <p:blipFill>
          <a:blip r:embed="rId4" cstate="screen">
            <a:extLst>
              <a:ext uri="{28A0092B-C50C-407E-A947-70E740481C1C}">
                <a14:useLocalDpi xmlns:a14="http://schemas.microsoft.com/office/drawing/2010/main"/>
              </a:ext>
            </a:extLst>
          </a:blip>
          <a:srcRect/>
          <a:stretch>
            <a:fillRect/>
          </a:stretch>
        </p:blipFill>
        <p:spPr>
          <a:xfrm rot="5400000">
            <a:off x="8157184" y="3976687"/>
            <a:ext cx="2514600" cy="2517775"/>
          </a:xfrm>
        </p:spPr>
      </p:pic>
      <p:sp>
        <p:nvSpPr>
          <p:cNvPr id="5" name="TextBox 4">
            <a:extLst>
              <a:ext uri="{FF2B5EF4-FFF2-40B4-BE49-F238E27FC236}">
                <a16:creationId xmlns:a16="http://schemas.microsoft.com/office/drawing/2014/main" id="{B982EE86-E26F-415A-101E-510E58F49FD6}"/>
              </a:ext>
            </a:extLst>
          </p:cNvPr>
          <p:cNvSpPr txBox="1"/>
          <p:nvPr/>
        </p:nvSpPr>
        <p:spPr>
          <a:xfrm>
            <a:off x="8127241" y="6246653"/>
            <a:ext cx="2546131" cy="246221"/>
          </a:xfrm>
          <a:prstGeom prst="rect">
            <a:avLst/>
          </a:prstGeom>
          <a:noFill/>
        </p:spPr>
        <p:txBody>
          <a:bodyPr wrap="square" rtlCol="0">
            <a:spAutoFit/>
          </a:bodyPr>
          <a:lstStyle/>
          <a:p>
            <a:r>
              <a:rPr lang="en-US" sz="1000" dirty="0">
                <a:solidFill>
                  <a:schemeClr val="bg1"/>
                </a:solidFill>
              </a:rPr>
              <a:t>Lisa Matthews</a:t>
            </a:r>
          </a:p>
        </p:txBody>
      </p:sp>
      <p:pic>
        <p:nvPicPr>
          <p:cNvPr id="21" name="Picture Placeholder 20" descr="A group of volunteers sorting through a pile of oyster shells">
            <a:extLst>
              <a:ext uri="{FF2B5EF4-FFF2-40B4-BE49-F238E27FC236}">
                <a16:creationId xmlns:a16="http://schemas.microsoft.com/office/drawing/2014/main" id="{24025F37-7C4E-35B2-8C53-468175C881D6}"/>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8158772" y="1440730"/>
            <a:ext cx="2514600" cy="2514600"/>
          </a:xfrm>
        </p:spPr>
      </p:pic>
      <p:sp>
        <p:nvSpPr>
          <p:cNvPr id="4" name="TextBox 3">
            <a:extLst>
              <a:ext uri="{FF2B5EF4-FFF2-40B4-BE49-F238E27FC236}">
                <a16:creationId xmlns:a16="http://schemas.microsoft.com/office/drawing/2014/main" id="{6ED7F732-EE8E-DB43-8B47-A569DBCD3AD5}"/>
              </a:ext>
            </a:extLst>
          </p:cNvPr>
          <p:cNvSpPr txBox="1"/>
          <p:nvPr/>
        </p:nvSpPr>
        <p:spPr>
          <a:xfrm>
            <a:off x="8127241" y="1440730"/>
            <a:ext cx="2546131" cy="246221"/>
          </a:xfrm>
          <a:prstGeom prst="rect">
            <a:avLst/>
          </a:prstGeom>
          <a:noFill/>
        </p:spPr>
        <p:txBody>
          <a:bodyPr wrap="square" rtlCol="0">
            <a:spAutoFit/>
          </a:bodyPr>
          <a:lstStyle/>
          <a:p>
            <a:r>
              <a:rPr lang="en-US" sz="1000" dirty="0">
                <a:solidFill>
                  <a:schemeClr val="bg1"/>
                </a:solidFill>
              </a:rPr>
              <a:t>Cindy Andrews</a:t>
            </a:r>
          </a:p>
        </p:txBody>
      </p:sp>
    </p:spTree>
    <p:extLst>
      <p:ext uri="{BB962C8B-B14F-4D97-AF65-F5344CB8AC3E}">
        <p14:creationId xmlns:p14="http://schemas.microsoft.com/office/powerpoint/2010/main" val="4104799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8A06-8E62-110F-D82B-A98A3B8AA093}"/>
              </a:ext>
            </a:extLst>
          </p:cNvPr>
          <p:cNvSpPr>
            <a:spLocks noGrp="1"/>
          </p:cNvSpPr>
          <p:nvPr>
            <p:ph type="title"/>
          </p:nvPr>
        </p:nvSpPr>
        <p:spPr>
          <a:xfrm>
            <a:off x="579588" y="365125"/>
            <a:ext cx="9088668" cy="966063"/>
          </a:xfrm>
        </p:spPr>
        <p:txBody>
          <a:bodyPr>
            <a:normAutofit/>
          </a:bodyPr>
          <a:lstStyle/>
          <a:p>
            <a:r>
              <a:rPr lang="en-US" b="1" dirty="0">
                <a:latin typeface="Arial Black" panose="020B0604020202020204" pitchFamily="34" charset="0"/>
                <a:cs typeface="Arial Black" panose="020B0604020202020204" pitchFamily="34" charset="0"/>
              </a:rPr>
              <a:t>Sense of Accomplishment</a:t>
            </a:r>
          </a:p>
        </p:txBody>
      </p:sp>
      <p:pic>
        <p:nvPicPr>
          <p:cNvPr id="5" name="Content Placeholder 4" descr="A person in a boat filled with trash bags">
            <a:extLst>
              <a:ext uri="{FF2B5EF4-FFF2-40B4-BE49-F238E27FC236}">
                <a16:creationId xmlns:a16="http://schemas.microsoft.com/office/drawing/2014/main" id="{C37AB077-6436-8221-2318-34D349685B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
          <a:stretch/>
        </p:blipFill>
        <p:spPr>
          <a:xfrm>
            <a:off x="5176911" y="1331189"/>
            <a:ext cx="6457070" cy="5276628"/>
          </a:xfrm>
          <a:prstGeom prst="rect">
            <a:avLst/>
          </a:prstGeom>
        </p:spPr>
      </p:pic>
      <p:pic>
        <p:nvPicPr>
          <p:cNvPr id="13" name="Picture 12" descr="A volunteer planting plants with a sign in the background that says &quot;Make a Difference: Plant Native Plants&quot;">
            <a:extLst>
              <a:ext uri="{FF2B5EF4-FFF2-40B4-BE49-F238E27FC236}">
                <a16:creationId xmlns:a16="http://schemas.microsoft.com/office/drawing/2014/main" id="{67C37D20-E65E-1B02-9691-34B23398EF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019" y="1331189"/>
            <a:ext cx="4264747" cy="1860278"/>
          </a:xfrm>
          <a:prstGeom prst="rect">
            <a:avLst/>
          </a:prstGeom>
        </p:spPr>
      </p:pic>
      <p:sp>
        <p:nvSpPr>
          <p:cNvPr id="3" name="TextBox 2">
            <a:extLst>
              <a:ext uri="{FF2B5EF4-FFF2-40B4-BE49-F238E27FC236}">
                <a16:creationId xmlns:a16="http://schemas.microsoft.com/office/drawing/2014/main" id="{6EE8FD72-A167-4AA2-35B5-F7F7FAEA0F4E}"/>
              </a:ext>
            </a:extLst>
          </p:cNvPr>
          <p:cNvSpPr txBox="1"/>
          <p:nvPr/>
        </p:nvSpPr>
        <p:spPr>
          <a:xfrm>
            <a:off x="558019" y="1331189"/>
            <a:ext cx="2546131" cy="246221"/>
          </a:xfrm>
          <a:prstGeom prst="rect">
            <a:avLst/>
          </a:prstGeom>
          <a:noFill/>
        </p:spPr>
        <p:txBody>
          <a:bodyPr wrap="square" rtlCol="0">
            <a:spAutoFit/>
          </a:bodyPr>
          <a:lstStyle/>
          <a:p>
            <a:r>
              <a:rPr lang="en-US" sz="1000" dirty="0">
                <a:solidFill>
                  <a:schemeClr val="bg1"/>
                </a:solidFill>
              </a:rPr>
              <a:t>Toni </a:t>
            </a:r>
            <a:r>
              <a:rPr lang="en-US" sz="1000" dirty="0" err="1">
                <a:solidFill>
                  <a:schemeClr val="bg1"/>
                </a:solidFill>
              </a:rPr>
              <a:t>Genberg</a:t>
            </a:r>
            <a:endParaRPr lang="en-US" sz="1000" dirty="0">
              <a:solidFill>
                <a:schemeClr val="bg1"/>
              </a:solidFill>
            </a:endParaRPr>
          </a:p>
        </p:txBody>
      </p:sp>
      <p:sp>
        <p:nvSpPr>
          <p:cNvPr id="4" name="TextBox 3">
            <a:extLst>
              <a:ext uri="{FF2B5EF4-FFF2-40B4-BE49-F238E27FC236}">
                <a16:creationId xmlns:a16="http://schemas.microsoft.com/office/drawing/2014/main" id="{BD97E2E9-EACD-ACF1-4B4D-815B330D27AC}"/>
              </a:ext>
            </a:extLst>
          </p:cNvPr>
          <p:cNvSpPr txBox="1"/>
          <p:nvPr/>
        </p:nvSpPr>
        <p:spPr>
          <a:xfrm>
            <a:off x="5176911" y="1331189"/>
            <a:ext cx="2546131" cy="246221"/>
          </a:xfrm>
          <a:prstGeom prst="rect">
            <a:avLst/>
          </a:prstGeom>
          <a:noFill/>
        </p:spPr>
        <p:txBody>
          <a:bodyPr wrap="square" rtlCol="0">
            <a:spAutoFit/>
          </a:bodyPr>
          <a:lstStyle/>
          <a:p>
            <a:r>
              <a:rPr lang="en-US" sz="1000" dirty="0">
                <a:solidFill>
                  <a:schemeClr val="bg1"/>
                </a:solidFill>
              </a:rPr>
              <a:t>VMN-Fairfax Chapter</a:t>
            </a:r>
          </a:p>
        </p:txBody>
      </p:sp>
      <p:pic>
        <p:nvPicPr>
          <p:cNvPr id="8" name="Picture 7" descr="A person standing with baskets full of plant material next to a pond">
            <a:extLst>
              <a:ext uri="{FF2B5EF4-FFF2-40B4-BE49-F238E27FC236}">
                <a16:creationId xmlns:a16="http://schemas.microsoft.com/office/drawing/2014/main" id="{C5880097-871D-33BB-39D0-69608CDA35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017" y="3314700"/>
            <a:ext cx="4264747" cy="3293117"/>
          </a:xfrm>
          <a:prstGeom prst="rect">
            <a:avLst/>
          </a:prstGeom>
        </p:spPr>
      </p:pic>
      <p:sp>
        <p:nvSpPr>
          <p:cNvPr id="6" name="TextBox 5">
            <a:extLst>
              <a:ext uri="{FF2B5EF4-FFF2-40B4-BE49-F238E27FC236}">
                <a16:creationId xmlns:a16="http://schemas.microsoft.com/office/drawing/2014/main" id="{7D888EED-FC4A-C018-30CE-16DCD6014C66}"/>
              </a:ext>
            </a:extLst>
          </p:cNvPr>
          <p:cNvSpPr txBox="1"/>
          <p:nvPr/>
        </p:nvSpPr>
        <p:spPr>
          <a:xfrm>
            <a:off x="579588" y="3335215"/>
            <a:ext cx="2546131" cy="246221"/>
          </a:xfrm>
          <a:prstGeom prst="rect">
            <a:avLst/>
          </a:prstGeom>
          <a:noFill/>
        </p:spPr>
        <p:txBody>
          <a:bodyPr wrap="square" rtlCol="0">
            <a:spAutoFit/>
          </a:bodyPr>
          <a:lstStyle/>
          <a:p>
            <a:r>
              <a:rPr lang="en-US" sz="1000" dirty="0">
                <a:solidFill>
                  <a:schemeClr val="bg1"/>
                </a:solidFill>
              </a:rPr>
              <a:t>Ron Grimes</a:t>
            </a:r>
          </a:p>
        </p:txBody>
      </p:sp>
    </p:spTree>
    <p:extLst>
      <p:ext uri="{BB962C8B-B14F-4D97-AF65-F5344CB8AC3E}">
        <p14:creationId xmlns:p14="http://schemas.microsoft.com/office/powerpoint/2010/main" val="5379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ED42-1271-72B8-6E66-6E5E99E91B52}"/>
              </a:ext>
            </a:extLst>
          </p:cNvPr>
          <p:cNvSpPr>
            <a:spLocks noGrp="1"/>
          </p:cNvSpPr>
          <p:nvPr>
            <p:ph type="title"/>
          </p:nvPr>
        </p:nvSpPr>
        <p:spPr>
          <a:xfrm>
            <a:off x="492369" y="365125"/>
            <a:ext cx="8724167" cy="750443"/>
          </a:xfrm>
        </p:spPr>
        <p:txBody>
          <a:bodyPr/>
          <a:lstStyle/>
          <a:p>
            <a:r>
              <a:rPr lang="en-US" b="1" dirty="0">
                <a:latin typeface="Arial Black" panose="020B0604020202020204" pitchFamily="34" charset="0"/>
                <a:cs typeface="Arial Black" panose="020B0604020202020204" pitchFamily="34" charset="0"/>
              </a:rPr>
              <a:t>Connections to People</a:t>
            </a:r>
          </a:p>
        </p:txBody>
      </p:sp>
      <p:pic>
        <p:nvPicPr>
          <p:cNvPr id="21" name="Picture Placeholder 20" descr="A naturalist showing a frog to a group">
            <a:extLst>
              <a:ext uri="{FF2B5EF4-FFF2-40B4-BE49-F238E27FC236}">
                <a16:creationId xmlns:a16="http://schemas.microsoft.com/office/drawing/2014/main" id="{A994006A-56BB-A2C3-77BA-1B5589295829}"/>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837"/>
          <a:stretch/>
        </p:blipFill>
        <p:spPr>
          <a:xfrm>
            <a:off x="8922517" y="3731573"/>
            <a:ext cx="2777114" cy="2865120"/>
          </a:xfrm>
        </p:spPr>
      </p:pic>
      <p:pic>
        <p:nvPicPr>
          <p:cNvPr id="25" name="Picture Placeholder 24" descr="A Virginia Department of Forestry staff member pointing out the roots of a plant">
            <a:extLst>
              <a:ext uri="{FF2B5EF4-FFF2-40B4-BE49-F238E27FC236}">
                <a16:creationId xmlns:a16="http://schemas.microsoft.com/office/drawing/2014/main" id="{323ABA92-D8B2-D77E-F809-0AAEBBBDB9F6}"/>
              </a:ext>
            </a:extLst>
          </p:cNvPr>
          <p:cNvPicPr>
            <a:picLocks noGrp="1" noChangeAspect="1"/>
          </p:cNvPicPr>
          <p:nvPr>
            <p:ph type="pic" sz="quarter" idx="18"/>
          </p:nvPr>
        </p:nvPicPr>
        <p:blipFill rotWithShape="1">
          <a:blip r:embed="rId4" cstate="screen">
            <a:extLst>
              <a:ext uri="{28A0092B-C50C-407E-A947-70E740481C1C}">
                <a14:useLocalDpi xmlns:a14="http://schemas.microsoft.com/office/drawing/2010/main"/>
              </a:ext>
            </a:extLst>
          </a:blip>
          <a:srcRect b="-389"/>
          <a:stretch/>
        </p:blipFill>
        <p:spPr>
          <a:xfrm rot="5400000">
            <a:off x="-164065" y="1973170"/>
            <a:ext cx="5279957" cy="3967089"/>
          </a:xfrm>
        </p:spPr>
      </p:pic>
      <p:sp>
        <p:nvSpPr>
          <p:cNvPr id="30" name="TextBox 29">
            <a:extLst>
              <a:ext uri="{FF2B5EF4-FFF2-40B4-BE49-F238E27FC236}">
                <a16:creationId xmlns:a16="http://schemas.microsoft.com/office/drawing/2014/main" id="{B77FD479-95EA-DBEF-83D0-4D73373F558A}"/>
              </a:ext>
            </a:extLst>
          </p:cNvPr>
          <p:cNvSpPr txBox="1"/>
          <p:nvPr/>
        </p:nvSpPr>
        <p:spPr>
          <a:xfrm>
            <a:off x="492369" y="6355076"/>
            <a:ext cx="2546131" cy="246221"/>
          </a:xfrm>
          <a:prstGeom prst="rect">
            <a:avLst/>
          </a:prstGeom>
          <a:noFill/>
        </p:spPr>
        <p:txBody>
          <a:bodyPr wrap="square" rtlCol="0">
            <a:spAutoFit/>
          </a:bodyPr>
          <a:lstStyle/>
          <a:p>
            <a:r>
              <a:rPr lang="en-US" sz="1000" dirty="0">
                <a:solidFill>
                  <a:schemeClr val="bg1"/>
                </a:solidFill>
              </a:rPr>
              <a:t>Brenda </a:t>
            </a:r>
            <a:r>
              <a:rPr lang="en-US" sz="1000" dirty="0" err="1">
                <a:solidFill>
                  <a:schemeClr val="bg1"/>
                </a:solidFill>
              </a:rPr>
              <a:t>Poist</a:t>
            </a:r>
            <a:endParaRPr lang="en-US" sz="1000" dirty="0">
              <a:solidFill>
                <a:schemeClr val="bg1"/>
              </a:solidFill>
            </a:endParaRPr>
          </a:p>
        </p:txBody>
      </p:sp>
      <p:sp>
        <p:nvSpPr>
          <p:cNvPr id="32" name="TextBox 31">
            <a:extLst>
              <a:ext uri="{FF2B5EF4-FFF2-40B4-BE49-F238E27FC236}">
                <a16:creationId xmlns:a16="http://schemas.microsoft.com/office/drawing/2014/main" id="{E1FB705E-9248-EDD9-3490-DF8B622138B8}"/>
              </a:ext>
            </a:extLst>
          </p:cNvPr>
          <p:cNvSpPr txBox="1"/>
          <p:nvPr/>
        </p:nvSpPr>
        <p:spPr>
          <a:xfrm>
            <a:off x="8922517" y="6350472"/>
            <a:ext cx="2546131" cy="246221"/>
          </a:xfrm>
          <a:prstGeom prst="rect">
            <a:avLst/>
          </a:prstGeom>
          <a:noFill/>
        </p:spPr>
        <p:txBody>
          <a:bodyPr wrap="square" rtlCol="0">
            <a:spAutoFit/>
          </a:bodyPr>
          <a:lstStyle/>
          <a:p>
            <a:r>
              <a:rPr lang="en-US" sz="1000" dirty="0">
                <a:solidFill>
                  <a:schemeClr val="bg1"/>
                </a:solidFill>
              </a:rPr>
              <a:t>Geneviève de </a:t>
            </a:r>
            <a:r>
              <a:rPr lang="en-US" sz="1000" dirty="0" err="1">
                <a:solidFill>
                  <a:schemeClr val="bg1"/>
                </a:solidFill>
              </a:rPr>
              <a:t>Messières</a:t>
            </a:r>
            <a:endParaRPr lang="en-US" sz="1000" dirty="0">
              <a:solidFill>
                <a:schemeClr val="bg1"/>
              </a:solidFill>
            </a:endParaRPr>
          </a:p>
        </p:txBody>
      </p:sp>
      <p:pic>
        <p:nvPicPr>
          <p:cNvPr id="34" name="Picture 33" descr="A Virginia State Parks staff member talking to a volunteer at a table">
            <a:extLst>
              <a:ext uri="{FF2B5EF4-FFF2-40B4-BE49-F238E27FC236}">
                <a16:creationId xmlns:a16="http://schemas.microsoft.com/office/drawing/2014/main" id="{E9BAB9A7-2ACF-C05E-D3C2-7DF0795D43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1552" y="1311645"/>
            <a:ext cx="2832397" cy="2402311"/>
          </a:xfrm>
          <a:prstGeom prst="rect">
            <a:avLst/>
          </a:prstGeom>
        </p:spPr>
      </p:pic>
      <p:pic>
        <p:nvPicPr>
          <p:cNvPr id="40" name="Picture 39" descr="A scientist showing volunteers something on the ground">
            <a:extLst>
              <a:ext uri="{FF2B5EF4-FFF2-40B4-BE49-F238E27FC236}">
                <a16:creationId xmlns:a16="http://schemas.microsoft.com/office/drawing/2014/main" id="{A6A151F0-8105-501E-9520-358F1CA36F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01552" y="3731573"/>
            <a:ext cx="4242816" cy="2865120"/>
          </a:xfrm>
          <a:prstGeom prst="rect">
            <a:avLst/>
          </a:prstGeom>
        </p:spPr>
      </p:pic>
      <p:sp>
        <p:nvSpPr>
          <p:cNvPr id="31" name="TextBox 30">
            <a:extLst>
              <a:ext uri="{FF2B5EF4-FFF2-40B4-BE49-F238E27FC236}">
                <a16:creationId xmlns:a16="http://schemas.microsoft.com/office/drawing/2014/main" id="{B38A3171-80CD-4766-2F60-70BECB6DEE7C}"/>
              </a:ext>
            </a:extLst>
          </p:cNvPr>
          <p:cNvSpPr txBox="1"/>
          <p:nvPr/>
        </p:nvSpPr>
        <p:spPr>
          <a:xfrm>
            <a:off x="4601552" y="6332855"/>
            <a:ext cx="2546131" cy="246221"/>
          </a:xfrm>
          <a:prstGeom prst="rect">
            <a:avLst/>
          </a:prstGeom>
          <a:noFill/>
        </p:spPr>
        <p:txBody>
          <a:bodyPr wrap="square" rtlCol="0">
            <a:spAutoFit/>
          </a:bodyPr>
          <a:lstStyle/>
          <a:p>
            <a:r>
              <a:rPr lang="en-US" sz="1000" dirty="0">
                <a:solidFill>
                  <a:schemeClr val="bg1"/>
                </a:solidFill>
              </a:rPr>
              <a:t>Terri </a:t>
            </a:r>
            <a:r>
              <a:rPr lang="en-US" sz="1000" dirty="0" err="1">
                <a:solidFill>
                  <a:schemeClr val="bg1"/>
                </a:solidFill>
              </a:rPr>
              <a:t>Mewborn</a:t>
            </a:r>
            <a:endParaRPr lang="en-US" sz="1000" dirty="0">
              <a:solidFill>
                <a:schemeClr val="bg1"/>
              </a:solidFill>
            </a:endParaRPr>
          </a:p>
        </p:txBody>
      </p:sp>
      <p:sp>
        <p:nvSpPr>
          <p:cNvPr id="43" name="TextBox 42">
            <a:extLst>
              <a:ext uri="{FF2B5EF4-FFF2-40B4-BE49-F238E27FC236}">
                <a16:creationId xmlns:a16="http://schemas.microsoft.com/office/drawing/2014/main" id="{ECD834BF-7BE4-9EEF-0AFD-6ABD5A028A44}"/>
              </a:ext>
            </a:extLst>
          </p:cNvPr>
          <p:cNvSpPr txBox="1"/>
          <p:nvPr/>
        </p:nvSpPr>
        <p:spPr>
          <a:xfrm>
            <a:off x="4537608" y="3485352"/>
            <a:ext cx="2546131" cy="246221"/>
          </a:xfrm>
          <a:prstGeom prst="rect">
            <a:avLst/>
          </a:prstGeom>
          <a:noFill/>
        </p:spPr>
        <p:txBody>
          <a:bodyPr wrap="square" rtlCol="0">
            <a:spAutoFit/>
          </a:bodyPr>
          <a:lstStyle/>
          <a:p>
            <a:r>
              <a:rPr lang="en-US" sz="1000" dirty="0">
                <a:solidFill>
                  <a:schemeClr val="bg1"/>
                </a:solidFill>
              </a:rPr>
              <a:t>Michelle </a:t>
            </a:r>
            <a:r>
              <a:rPr lang="en-US" sz="1000" dirty="0" err="1">
                <a:solidFill>
                  <a:schemeClr val="bg1"/>
                </a:solidFill>
              </a:rPr>
              <a:t>Prysby</a:t>
            </a:r>
            <a:endParaRPr lang="en-US" sz="1000" dirty="0">
              <a:solidFill>
                <a:schemeClr val="bg1"/>
              </a:solidFill>
            </a:endParaRPr>
          </a:p>
        </p:txBody>
      </p:sp>
      <p:pic>
        <p:nvPicPr>
          <p:cNvPr id="45" name="Picture 44" descr="A VDWR employee showing a terrapin to a group">
            <a:extLst>
              <a:ext uri="{FF2B5EF4-FFF2-40B4-BE49-F238E27FC236}">
                <a16:creationId xmlns:a16="http://schemas.microsoft.com/office/drawing/2014/main" id="{D6F0510E-9CFA-9D4B-9D1E-71FA5E6BDF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6042" y="1311645"/>
            <a:ext cx="4124597" cy="2402311"/>
          </a:xfrm>
          <a:prstGeom prst="rect">
            <a:avLst/>
          </a:prstGeom>
        </p:spPr>
      </p:pic>
      <p:sp>
        <p:nvSpPr>
          <p:cNvPr id="46" name="TextBox 45">
            <a:extLst>
              <a:ext uri="{FF2B5EF4-FFF2-40B4-BE49-F238E27FC236}">
                <a16:creationId xmlns:a16="http://schemas.microsoft.com/office/drawing/2014/main" id="{C8BC48C7-8921-BB8A-25AB-E90C8CDC49FD}"/>
              </a:ext>
            </a:extLst>
          </p:cNvPr>
          <p:cNvSpPr txBox="1"/>
          <p:nvPr/>
        </p:nvSpPr>
        <p:spPr>
          <a:xfrm>
            <a:off x="7576042" y="3467735"/>
            <a:ext cx="2546131" cy="246221"/>
          </a:xfrm>
          <a:prstGeom prst="rect">
            <a:avLst/>
          </a:prstGeom>
          <a:noFill/>
        </p:spPr>
        <p:txBody>
          <a:bodyPr wrap="square" rtlCol="0">
            <a:spAutoFit/>
          </a:bodyPr>
          <a:lstStyle/>
          <a:p>
            <a:r>
              <a:rPr lang="en-US" sz="1000" dirty="0">
                <a:solidFill>
                  <a:schemeClr val="bg1"/>
                </a:solidFill>
              </a:rPr>
              <a:t>Jody Ullmann</a:t>
            </a:r>
          </a:p>
        </p:txBody>
      </p:sp>
    </p:spTree>
    <p:extLst>
      <p:ext uri="{BB962C8B-B14F-4D97-AF65-F5344CB8AC3E}">
        <p14:creationId xmlns:p14="http://schemas.microsoft.com/office/powerpoint/2010/main" val="1038264884"/>
      </p:ext>
    </p:extLst>
  </p:cSld>
  <p:clrMapOvr>
    <a:masterClrMapping/>
  </p:clrMapOvr>
</p:sld>
</file>

<file path=ppt/theme/theme1.xml><?xml version="1.0" encoding="utf-8"?>
<a:theme xmlns:a="http://schemas.openxmlformats.org/drawingml/2006/main" name="Custom Design">
  <a:themeElements>
    <a:clrScheme name="Virginia Cooperative Extension">
      <a:dk1>
        <a:srgbClr val="072838"/>
      </a:dk1>
      <a:lt1>
        <a:srgbClr val="FFFFFF"/>
      </a:lt1>
      <a:dk2>
        <a:srgbClr val="005065"/>
      </a:dk2>
      <a:lt2>
        <a:srgbClr val="E3EBFB"/>
      </a:lt2>
      <a:accent1>
        <a:srgbClr val="4C748B"/>
      </a:accent1>
      <a:accent2>
        <a:srgbClr val="8B1843"/>
      </a:accent2>
      <a:accent3>
        <a:srgbClr val="005065"/>
      </a:accent3>
      <a:accent4>
        <a:srgbClr val="51DED6"/>
      </a:accent4>
      <a:accent5>
        <a:srgbClr val="FF9F2B"/>
      </a:accent5>
      <a:accent6>
        <a:srgbClr val="E87722"/>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CE-1103" id="{C0C8701C-74D0-094B-9CF2-16C55797ECAA}" vid="{91FA2571-EAEB-9C45-88EB-D7FCCF2A4A5D}"/>
    </a:ext>
  </a:extLst>
</a:theme>
</file>

<file path=ppt/theme/theme2.xml><?xml version="1.0" encoding="utf-8"?>
<a:theme xmlns:a="http://schemas.openxmlformats.org/drawingml/2006/main" name="1_Custom Design">
  <a:themeElements>
    <a:clrScheme name="Virginia Cooperative Extension">
      <a:dk1>
        <a:srgbClr val="072838"/>
      </a:dk1>
      <a:lt1>
        <a:srgbClr val="FFFFFF"/>
      </a:lt1>
      <a:dk2>
        <a:srgbClr val="005065"/>
      </a:dk2>
      <a:lt2>
        <a:srgbClr val="E3EBFB"/>
      </a:lt2>
      <a:accent1>
        <a:srgbClr val="4C748B"/>
      </a:accent1>
      <a:accent2>
        <a:srgbClr val="8B1843"/>
      </a:accent2>
      <a:accent3>
        <a:srgbClr val="005065"/>
      </a:accent3>
      <a:accent4>
        <a:srgbClr val="51DED6"/>
      </a:accent4>
      <a:accent5>
        <a:srgbClr val="FF9F2B"/>
      </a:accent5>
      <a:accent6>
        <a:srgbClr val="E87722"/>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CE-1103" id="{C0C8701C-74D0-094B-9CF2-16C55797ECAA}" vid="{619899D2-8113-C746-AC50-7C26ED2A7F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2035</TotalTime>
  <Words>7554</Words>
  <Application>Microsoft Macintosh PowerPoint</Application>
  <PresentationFormat>Widescreen</PresentationFormat>
  <Paragraphs>444</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Arial Black</vt:lpstr>
      <vt:lpstr>Calibri</vt:lpstr>
      <vt:lpstr>Epilogue</vt:lpstr>
      <vt:lpstr>Epilogue Black</vt:lpstr>
      <vt:lpstr>Epilogue Medium</vt:lpstr>
      <vt:lpstr>Custom Design</vt:lpstr>
      <vt:lpstr>1_Custom Design</vt:lpstr>
      <vt:lpstr>Being a Virginia Master Naturalist Volunteer:  An Introduction</vt:lpstr>
      <vt:lpstr>Sponsors</vt:lpstr>
      <vt:lpstr>Agenda</vt:lpstr>
      <vt:lpstr>What will you gain  as a Virginia Master Naturalist volunteer?</vt:lpstr>
      <vt:lpstr>Learning</vt:lpstr>
      <vt:lpstr>Opportunity to Contribute</vt:lpstr>
      <vt:lpstr>Social Connections</vt:lpstr>
      <vt:lpstr>Sense of Accomplishment</vt:lpstr>
      <vt:lpstr>Connections to People</vt:lpstr>
      <vt:lpstr>Connections to Places</vt:lpstr>
      <vt:lpstr>Connections to Projects</vt:lpstr>
      <vt:lpstr>Credentials</vt:lpstr>
      <vt:lpstr>Leadership Experience</vt:lpstr>
      <vt:lpstr>What is the Virginia Master Naturalist Program, anyway?</vt:lpstr>
      <vt:lpstr>Placeholder page for partner discussion</vt:lpstr>
      <vt:lpstr>Our Mission</vt:lpstr>
      <vt:lpstr>Focus on Natural Resources</vt:lpstr>
      <vt:lpstr>Focus on Volunteerism</vt:lpstr>
      <vt:lpstr>From Training…</vt:lpstr>
      <vt:lpstr>…to Service</vt:lpstr>
      <vt:lpstr>Focus on Community</vt:lpstr>
      <vt:lpstr>Your Assignment</vt:lpstr>
      <vt:lpstr>How is the  Virginia Master Naturalist Program structured?</vt:lpstr>
      <vt:lpstr>State-Sponsored Program</vt:lpstr>
      <vt:lpstr>VMN State Office</vt:lpstr>
      <vt:lpstr>Virginia Cooperative Extension</vt:lpstr>
      <vt:lpstr>Virginia Department of Conservation and Recreation</vt:lpstr>
      <vt:lpstr>Virginia Department of Environmental Quality</vt:lpstr>
      <vt:lpstr>Virginia Department of Forestry</vt:lpstr>
      <vt:lpstr>Virginia Department of Wildlife Resources</vt:lpstr>
      <vt:lpstr>Virginia Institute of Marine Science</vt:lpstr>
      <vt:lpstr>Virginia Museum of Natural History</vt:lpstr>
      <vt:lpstr>Local Chapters Deliver the Program</vt:lpstr>
      <vt:lpstr>Chapter Leadership: Boards and Committees</vt:lpstr>
      <vt:lpstr>Chapter Leadership:  Advisors</vt:lpstr>
      <vt:lpstr>Chapter Leadership:  Please Step Up!</vt:lpstr>
      <vt:lpstr>Local Partners</vt:lpstr>
      <vt:lpstr>VMN Volunteer Defined</vt:lpstr>
      <vt:lpstr>VMN is for All –  No Matter Your Background</vt:lpstr>
      <vt:lpstr>VMN Training  and Service</vt:lpstr>
      <vt:lpstr>A Virginia Master Naturalist knows….</vt:lpstr>
      <vt:lpstr>A Virginia Master Naturalist can…</vt:lpstr>
      <vt:lpstr>Lifelong Learning</vt:lpstr>
      <vt:lpstr>Service Types</vt:lpstr>
      <vt:lpstr>Volunteer Service Guidelines</vt:lpstr>
      <vt:lpstr>Chapter Leadership</vt:lpstr>
      <vt:lpstr>Education and Outreach</vt:lpstr>
      <vt:lpstr>Science</vt:lpstr>
      <vt:lpstr>Stewardship</vt:lpstr>
      <vt:lpstr>Earning the  Certified Virginia Master Naturalist Title</vt:lpstr>
      <vt:lpstr>Process to Become a  Certified Virginia Master Naturalist</vt:lpstr>
      <vt:lpstr>A Few Other Items VMN Volunteers Should Know</vt:lpstr>
      <vt:lpstr>Volunteer Recognition</vt:lpstr>
      <vt:lpstr>Documenting Volunteer Activities</vt:lpstr>
      <vt:lpstr>Standards of Conduct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Prysby, Michelle</dc:creator>
  <cp:lastModifiedBy>Prysby, Michelle</cp:lastModifiedBy>
  <cp:revision>42</cp:revision>
  <dcterms:created xsi:type="dcterms:W3CDTF">2023-07-14T17:45:27Z</dcterms:created>
  <dcterms:modified xsi:type="dcterms:W3CDTF">2024-01-10T14:45:40Z</dcterms:modified>
</cp:coreProperties>
</file>