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7" r:id="rId2"/>
    <p:sldId id="288"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95" r:id="rId17"/>
    <p:sldId id="296" r:id="rId18"/>
    <p:sldId id="297" r:id="rId19"/>
    <p:sldId id="305" r:id="rId20"/>
    <p:sldId id="298" r:id="rId21"/>
    <p:sldId id="306" r:id="rId22"/>
    <p:sldId id="299" r:id="rId23"/>
    <p:sldId id="271" r:id="rId24"/>
    <p:sldId id="272" r:id="rId25"/>
    <p:sldId id="289" r:id="rId26"/>
    <p:sldId id="273" r:id="rId27"/>
    <p:sldId id="290" r:id="rId28"/>
    <p:sldId id="291" r:id="rId29"/>
    <p:sldId id="292" r:id="rId30"/>
    <p:sldId id="293" r:id="rId31"/>
    <p:sldId id="274" r:id="rId32"/>
    <p:sldId id="294" r:id="rId33"/>
    <p:sldId id="301" r:id="rId34"/>
    <p:sldId id="302" r:id="rId35"/>
    <p:sldId id="303" r:id="rId36"/>
    <p:sldId id="304" r:id="rId37"/>
    <p:sldId id="307" r:id="rId38"/>
    <p:sldId id="308" r:id="rId39"/>
    <p:sldId id="277" r:id="rId40"/>
    <p:sldId id="279" r:id="rId41"/>
    <p:sldId id="280" r:id="rId42"/>
    <p:sldId id="281" r:id="rId43"/>
    <p:sldId id="282" r:id="rId44"/>
    <p:sldId id="283" r:id="rId45"/>
    <p:sldId id="284" r:id="rId46"/>
    <p:sldId id="285" r:id="rId47"/>
    <p:sldId id="286" r:id="rId48"/>
    <p:sldId id="300" r:id="rId49"/>
    <p:sldId id="287" r:id="rId50"/>
    <p:sldId id="313" r:id="rId51"/>
    <p:sldId id="309" r:id="rId52"/>
    <p:sldId id="310" r:id="rId53"/>
    <p:sldId id="311" r:id="rId54"/>
    <p:sldId id="312"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81"/>
    <p:restoredTop sz="88480" autoAdjust="0"/>
  </p:normalViewPr>
  <p:slideViewPr>
    <p:cSldViewPr>
      <p:cViewPr varScale="1">
        <p:scale>
          <a:sx n="95" d="100"/>
          <a:sy n="95" d="100"/>
        </p:scale>
        <p:origin x="2648"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F86716-58CE-4DB1-AEAF-708DFAF16F0E}" type="datetimeFigureOut">
              <a:rPr lang="en-US" smtClean="0"/>
              <a:pPr/>
              <a:t>3/23/22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A4736-DD09-40DE-A811-24BBB26B91AA}" type="slidenum">
              <a:rPr lang="en-US" smtClean="0"/>
              <a:pPr/>
              <a:t>‹#›</a:t>
            </a:fld>
            <a:endParaRPr lang="en-US"/>
          </a:p>
        </p:txBody>
      </p:sp>
    </p:spTree>
    <p:extLst>
      <p:ext uri="{BB962C8B-B14F-4D97-AF65-F5344CB8AC3E}">
        <p14:creationId xmlns:p14="http://schemas.microsoft.com/office/powerpoint/2010/main" val="914303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Welcome!</a:t>
            </a:r>
            <a:r>
              <a:rPr lang="en-US" baseline="0" dirty="0"/>
              <a:t>  Thank you for your interest in becoming a Virginia Master Naturalist!  Today, my role is to make sure you understand the background and expectations of the program, so that you know what you’ve gotten yourself into.</a:t>
            </a:r>
            <a:endParaRPr lang="en-US" dirty="0"/>
          </a:p>
        </p:txBody>
      </p:sp>
      <p:sp>
        <p:nvSpPr>
          <p:cNvPr id="4" name="Slide Number Placeholder 3"/>
          <p:cNvSpPr>
            <a:spLocks noGrp="1"/>
          </p:cNvSpPr>
          <p:nvPr>
            <p:ph type="sldNum" sz="quarter" idx="10"/>
          </p:nvPr>
        </p:nvSpPr>
        <p:spPr/>
        <p:txBody>
          <a:bodyPr/>
          <a:lstStyle/>
          <a:p>
            <a:fld id="{DDDC5393-DC72-48F6-843F-3C2763C11C4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By the end of 2021, more</a:t>
            </a:r>
            <a:r>
              <a:rPr lang="en-US" baseline="0" dirty="0"/>
              <a:t> than 6,200 people had graduated from a Virginia Master Naturalist training course.</a:t>
            </a:r>
            <a:endParaRPr lang="en-US" dirty="0"/>
          </a:p>
        </p:txBody>
      </p:sp>
      <p:sp>
        <p:nvSpPr>
          <p:cNvPr id="4" name="Slide Number Placeholder 3"/>
          <p:cNvSpPr>
            <a:spLocks noGrp="1"/>
          </p:cNvSpPr>
          <p:nvPr>
            <p:ph type="sldNum" sz="quarter" idx="10"/>
          </p:nvPr>
        </p:nvSpPr>
        <p:spPr/>
        <p:txBody>
          <a:bodyPr/>
          <a:lstStyle/>
          <a:p>
            <a:fld id="{DDDC5393-DC72-48F6-843F-3C2763C11C4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a:t>
            </a:r>
            <a:r>
              <a:rPr lang="en-US" baseline="0" dirty="0"/>
              <a:t> 2021, about 2,100 individuals reported doing volunteer service as a Virginia Master Naturalist.  Close to 1,500 volunteers currently have the title of Certified Virginia Master Naturalist.  Hundreds of volunteers have reached milestones of 250, 500, or 1,000 hours of service, and about a dozen volunteers have even completed 5,000 hours of service.</a:t>
            </a:r>
            <a:endParaRPr lang="en-US" dirty="0"/>
          </a:p>
        </p:txBody>
      </p:sp>
      <p:sp>
        <p:nvSpPr>
          <p:cNvPr id="4" name="Slide Number Placeholder 3"/>
          <p:cNvSpPr>
            <a:spLocks noGrp="1"/>
          </p:cNvSpPr>
          <p:nvPr>
            <p:ph type="sldNum" sz="quarter" idx="10"/>
          </p:nvPr>
        </p:nvSpPr>
        <p:spPr/>
        <p:txBody>
          <a:bodyPr/>
          <a:lstStyle/>
          <a:p>
            <a:fld id="{DDDC5393-DC72-48F6-843F-3C2763C11C4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Since inception of the program</a:t>
            </a:r>
            <a:r>
              <a:rPr lang="en-US" baseline="0" dirty="0"/>
              <a:t>, Virginia Master Naturalists contributed more than 1.6 million hours of volunteer time to benefit natural resources in Virginia, which equals more than $43 million worth of donated time.</a:t>
            </a:r>
            <a:endParaRPr lang="en-US" dirty="0"/>
          </a:p>
        </p:txBody>
      </p:sp>
      <p:sp>
        <p:nvSpPr>
          <p:cNvPr id="4" name="Slide Number Placeholder 3"/>
          <p:cNvSpPr>
            <a:spLocks noGrp="1"/>
          </p:cNvSpPr>
          <p:nvPr>
            <p:ph type="sldNum" sz="quarter" idx="10"/>
          </p:nvPr>
        </p:nvSpPr>
        <p:spPr/>
        <p:txBody>
          <a:bodyPr/>
          <a:lstStyle/>
          <a:p>
            <a:fld id="{DDDC5393-DC72-48F6-843F-3C2763C11C4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Each year, the</a:t>
            </a:r>
            <a:r>
              <a:rPr lang="en-US" baseline="0" dirty="0"/>
              <a:t> volunteers’ make more than 100,000 educational contacts with youth and adults.  Their educational programs reach many groups of people, and our chapters are working hard to find ways to reach diverse audiences in their communities.  We continue to look for ways to diversify our volunteer base as well.  We want to promote the concept that nature is for everybody and that everyone is welcome and valued in our programs.</a:t>
            </a:r>
            <a:endParaRPr lang="en-US" dirty="0"/>
          </a:p>
        </p:txBody>
      </p:sp>
      <p:sp>
        <p:nvSpPr>
          <p:cNvPr id="4" name="Slide Number Placeholder 3"/>
          <p:cNvSpPr>
            <a:spLocks noGrp="1"/>
          </p:cNvSpPr>
          <p:nvPr>
            <p:ph type="sldNum" sz="quarter" idx="10"/>
          </p:nvPr>
        </p:nvSpPr>
        <p:spPr/>
        <p:txBody>
          <a:bodyPr/>
          <a:lstStyle/>
          <a:p>
            <a:fld id="{DDDC5393-DC72-48F6-843F-3C2763C11C4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And, their stewardship projects taking place at approximately 500 sites across Virginia</a:t>
            </a:r>
            <a:r>
              <a:rPr lang="en-US" baseline="0" dirty="0"/>
              <a:t>,</a:t>
            </a:r>
            <a:r>
              <a:rPr lang="en-US" dirty="0"/>
              <a:t> have improved</a:t>
            </a:r>
            <a:r>
              <a:rPr lang="en-US" baseline="0" dirty="0"/>
              <a:t> at least thousands of acres of public lands and thousands of miles of trails.  The volunteers in this photo are in our Historic Rivers Chapter, in Williamsburg, and they are planting habitat for bobwhite quail.</a:t>
            </a:r>
            <a:endParaRPr lang="en-US" dirty="0"/>
          </a:p>
        </p:txBody>
      </p:sp>
      <p:sp>
        <p:nvSpPr>
          <p:cNvPr id="4" name="Slide Number Placeholder 3"/>
          <p:cNvSpPr>
            <a:spLocks noGrp="1"/>
          </p:cNvSpPr>
          <p:nvPr>
            <p:ph type="sldNum" sz="quarter" idx="10"/>
          </p:nvPr>
        </p:nvSpPr>
        <p:spPr/>
        <p:txBody>
          <a:bodyPr/>
          <a:lstStyle/>
          <a:p>
            <a:fld id="{DDDC5393-DC72-48F6-843F-3C2763C11C4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a:t>
            </a:r>
            <a:r>
              <a:rPr lang="en-US" baseline="0" dirty="0"/>
              <a:t> are Master Naturalist programs in many states, but Virginia’s program is unique because we have seven different state agencies that co-sponsor the program.  They are Virginia Cooperative Extension, the Virginia Department of Conservation and Recreation, the Virginia Department of Environmental Quality, the Virginia Department of Forestry, the Virginia Department of Game and Inland Fisheries, the Virginia Museum of Natural History, and the Virginia Institute of Marine Science’s Center for Coastal Resources Management.  The Virginia Tech Department of Forest Resources and Environmental Conservation and the Virginia Tech College of Natural Resources and Environment also support the program and house the program staff.</a:t>
            </a:r>
            <a:endParaRPr lang="en-US" dirty="0"/>
          </a:p>
        </p:txBody>
      </p:sp>
      <p:sp>
        <p:nvSpPr>
          <p:cNvPr id="4" name="Slide Number Placeholder 3"/>
          <p:cNvSpPr>
            <a:spLocks noGrp="1"/>
          </p:cNvSpPr>
          <p:nvPr>
            <p:ph type="sldNum" sz="quarter" idx="10"/>
          </p:nvPr>
        </p:nvSpPr>
        <p:spPr/>
        <p:txBody>
          <a:bodyPr/>
          <a:lstStyle/>
          <a:p>
            <a:fld id="{DDDC5393-DC72-48F6-843F-3C2763C11C4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A4736-DD09-40DE-A811-24BBB26B91AA}" type="slidenum">
              <a:rPr lang="en-US" smtClean="0"/>
              <a:pPr/>
              <a:t>18</a:t>
            </a:fld>
            <a:endParaRPr lang="en-US"/>
          </a:p>
        </p:txBody>
      </p:sp>
    </p:spTree>
    <p:extLst>
      <p:ext uri="{BB962C8B-B14F-4D97-AF65-F5344CB8AC3E}">
        <p14:creationId xmlns:p14="http://schemas.microsoft.com/office/powerpoint/2010/main" val="10331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program is</a:t>
            </a:r>
            <a:r>
              <a:rPr lang="en-US" baseline="0" dirty="0"/>
              <a:t> organized into semi-autonomous chapters that are led by volunteers.  Each chapter has a chapter advisor who is a local representative of one of the 7 sponsoring agencies.  Each chapter also works with local partners that help train the volunteers or provide them with volunteer opportunities.  At the state level, the Steering Committee is made up of representatives of each of the sponsoring agencies as well as some volunteers.  The Steering Committee develops program policies, advises program operations, and assists with statewide initiatives.  The Executive Committee represents the sponsoring agencies and makes final decisions about program personnel and budget.  As the program director, I liaison with all of these groups, lead program development, and provide a central source of program information.</a:t>
            </a:r>
            <a:endParaRPr lang="en-US" dirty="0"/>
          </a:p>
        </p:txBody>
      </p:sp>
      <p:sp>
        <p:nvSpPr>
          <p:cNvPr id="4" name="Slide Number Placeholder 3"/>
          <p:cNvSpPr>
            <a:spLocks noGrp="1"/>
          </p:cNvSpPr>
          <p:nvPr>
            <p:ph type="sldNum" sz="quarter" idx="10"/>
          </p:nvPr>
        </p:nvSpPr>
        <p:spPr/>
        <p:txBody>
          <a:bodyPr/>
          <a:lstStyle/>
          <a:p>
            <a:fld id="{DDDC5393-DC72-48F6-843F-3C2763C11C42}"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Since the program launched in 2006, we have grown to 30 chapters around the state.  Our newest chapter is the Southern Piedmont Chapter, in the southside area of </a:t>
            </a:r>
            <a:r>
              <a:rPr lang="en-US" dirty="0" err="1"/>
              <a:t>Meckenburg</a:t>
            </a:r>
            <a:r>
              <a:rPr lang="en-US" dirty="0"/>
              <a:t> County and neighboring counties.</a:t>
            </a:r>
            <a:r>
              <a:rPr lang="en-US" baseline="0" dirty="0"/>
              <a:t>  The chapters are in both rural and urban areas.  Some focus on one county and others cover multiple counties.</a:t>
            </a:r>
            <a:endParaRPr lang="en-US" dirty="0"/>
          </a:p>
        </p:txBody>
      </p:sp>
      <p:sp>
        <p:nvSpPr>
          <p:cNvPr id="4" name="Slide Number Placeholder 3"/>
          <p:cNvSpPr>
            <a:spLocks noGrp="1"/>
          </p:cNvSpPr>
          <p:nvPr>
            <p:ph type="sldNum" sz="quarter" idx="10"/>
          </p:nvPr>
        </p:nvSpPr>
        <p:spPr/>
        <p:txBody>
          <a:bodyPr/>
          <a:lstStyle/>
          <a:p>
            <a:fld id="{DDDC5393-DC72-48F6-843F-3C2763C11C42}"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Take-home points:</a:t>
            </a:r>
          </a:p>
          <a:p>
            <a:r>
              <a:rPr lang="en-US" dirty="0"/>
              <a:t>You’re part of a statewide</a:t>
            </a:r>
            <a:r>
              <a:rPr lang="en-US" baseline="0" dirty="0"/>
              <a:t> program and are considered volunteers of Virginia Cooperative Extension.  As part of that role, there are certain expectations such as volunteer screening, documenting your activities, and following program policies and codes of conduct.  You are also part of a local chapter, and your contributions to help keep the local chapter running are important.</a:t>
            </a:r>
            <a:endParaRPr lang="en-US" dirty="0"/>
          </a:p>
        </p:txBody>
      </p:sp>
      <p:sp>
        <p:nvSpPr>
          <p:cNvPr id="4" name="Slide Number Placeholder 3"/>
          <p:cNvSpPr>
            <a:spLocks noGrp="1"/>
          </p:cNvSpPr>
          <p:nvPr>
            <p:ph type="sldNum" sz="quarter" idx="10"/>
          </p:nvPr>
        </p:nvSpPr>
        <p:spPr/>
        <p:txBody>
          <a:bodyPr/>
          <a:lstStyle/>
          <a:p>
            <a:fld id="{9E1A4736-DD09-40DE-A811-24BBB26B91AA}"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1A4736-DD09-40DE-A811-24BBB26B91A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process of becoming a Certified Virginia Master Naturalist begins with enrolling</a:t>
            </a:r>
            <a:r>
              <a:rPr lang="en-US" baseline="0" dirty="0"/>
              <a:t> in and graduating from one of the basic training courses offered by our chapters.  8 additional hours of advanced training are required.  The biggest focus for the program is the volunteer service (a minimum of 40 hours).  Both the 8 hours of advanced training and the 40 hours of volunteer service must completed annually to maintain certification.</a:t>
            </a:r>
            <a:endParaRPr lang="en-US" dirty="0"/>
          </a:p>
        </p:txBody>
      </p:sp>
      <p:sp>
        <p:nvSpPr>
          <p:cNvPr id="4" name="Slide Number Placeholder 3"/>
          <p:cNvSpPr>
            <a:spLocks noGrp="1"/>
          </p:cNvSpPr>
          <p:nvPr>
            <p:ph type="sldNum" sz="quarter" idx="10"/>
          </p:nvPr>
        </p:nvSpPr>
        <p:spPr/>
        <p:txBody>
          <a:bodyPr/>
          <a:lstStyle/>
          <a:p>
            <a:fld id="{DDDC5393-DC72-48F6-843F-3C2763C11C42}"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Each</a:t>
            </a:r>
            <a:r>
              <a:rPr lang="en-US" baseline="0" dirty="0"/>
              <a:t> chapter sets its own schedule and syllabus for the basic training course.  The course is tailored to the local environment, local instructors, and local natural resources.  Wherever you are in the state, however, there are some core objectives that are the same across all chapters.</a:t>
            </a:r>
            <a:endParaRPr lang="en-US" dirty="0"/>
          </a:p>
        </p:txBody>
      </p:sp>
      <p:sp>
        <p:nvSpPr>
          <p:cNvPr id="4" name="Slide Number Placeholder 3"/>
          <p:cNvSpPr>
            <a:spLocks noGrp="1"/>
          </p:cNvSpPr>
          <p:nvPr>
            <p:ph type="sldNum" sz="quarter" idx="10"/>
          </p:nvPr>
        </p:nvSpPr>
        <p:spPr/>
        <p:txBody>
          <a:bodyPr/>
          <a:lstStyle/>
          <a:p>
            <a:fld id="{9E1A4736-DD09-40DE-A811-24BBB26B91AA}"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also expect that,</a:t>
            </a:r>
            <a:r>
              <a:rPr lang="en-US" baseline="0" dirty="0"/>
              <a:t> no matter the chapter, Master Naturalists will have these core skills that they can apply to their volunteer service.</a:t>
            </a:r>
            <a:endParaRPr lang="en-US" dirty="0"/>
          </a:p>
        </p:txBody>
      </p:sp>
      <p:sp>
        <p:nvSpPr>
          <p:cNvPr id="4" name="Slide Number Placeholder 3"/>
          <p:cNvSpPr>
            <a:spLocks noGrp="1"/>
          </p:cNvSpPr>
          <p:nvPr>
            <p:ph type="sldNum" sz="quarter" idx="10"/>
          </p:nvPr>
        </p:nvSpPr>
        <p:spPr/>
        <p:txBody>
          <a:bodyPr/>
          <a:lstStyle/>
          <a:p>
            <a:fld id="{9E1A4736-DD09-40DE-A811-24BBB26B91AA}"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basic training course is very broad</a:t>
            </a:r>
            <a:r>
              <a:rPr lang="en-US" baseline="0" dirty="0"/>
              <a:t> and doesn’t have time to go very deep.  Advanced training is an opportunity for volunteers to dig deeper into the subject matter and develop specific skills needed for their service projects.  </a:t>
            </a:r>
            <a:endParaRPr lang="en-US" dirty="0"/>
          </a:p>
        </p:txBody>
      </p:sp>
      <p:sp>
        <p:nvSpPr>
          <p:cNvPr id="4" name="Slide Number Placeholder 3"/>
          <p:cNvSpPr>
            <a:spLocks noGrp="1"/>
          </p:cNvSpPr>
          <p:nvPr>
            <p:ph type="sldNum" sz="quarter" idx="10"/>
          </p:nvPr>
        </p:nvSpPr>
        <p:spPr/>
        <p:txBody>
          <a:bodyPr/>
          <a:lstStyle/>
          <a:p>
            <a:fld id="{9E1A4736-DD09-40DE-A811-24BBB26B91AA}" type="slidenum">
              <a:rPr lang="en-US" smtClean="0"/>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Whether</a:t>
            </a:r>
            <a:r>
              <a:rPr lang="en-US" baseline="0" dirty="0"/>
              <a:t> they prefer digging in the dirt, sharing the wonders of nature with youth, or collecting data to help monitor the health of our wildlife populations, Virginia Master Naturalists can find a volunteer project that fits their interests and skills.  Virginia Master Naturalists volunteer for three types of projects: education, citizen science, and stewardship.  Each chapter works with state and local partners to offer a mix of these project types.</a:t>
            </a:r>
            <a:endParaRPr lang="en-US" dirty="0"/>
          </a:p>
        </p:txBody>
      </p:sp>
      <p:sp>
        <p:nvSpPr>
          <p:cNvPr id="4" name="Slide Number Placeholder 3"/>
          <p:cNvSpPr>
            <a:spLocks noGrp="1"/>
          </p:cNvSpPr>
          <p:nvPr>
            <p:ph type="sldNum" sz="quarter" idx="10"/>
          </p:nvPr>
        </p:nvSpPr>
        <p:spPr/>
        <p:txBody>
          <a:bodyPr/>
          <a:lstStyle/>
          <a:p>
            <a:fld id="{DDDC5393-DC72-48F6-843F-3C2763C11C42}" type="slidenum">
              <a:rPr lang="en-US" smtClean="0"/>
              <a:pPr/>
              <a:t>31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270DC6-B886-45A2-9E4B-C2B46C650110}" type="slidenum">
              <a:rPr lang="en-US"/>
              <a:pPr/>
              <a:t>32</a:t>
            </a:fld>
            <a:endParaRPr lang="en-US"/>
          </a:p>
        </p:txBody>
      </p:sp>
      <p:sp>
        <p:nvSpPr>
          <p:cNvPr id="12290"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12291" name="Rectangle 3"/>
          <p:cNvSpPr>
            <a:spLocks noGrp="1" noChangeArrowheads="1"/>
          </p:cNvSpPr>
          <p:nvPr>
            <p:ph type="body" idx="1"/>
          </p:nvPr>
        </p:nvSpPr>
        <p:spPr>
          <a:xfrm>
            <a:off x="914711" y="4344025"/>
            <a:ext cx="5028579" cy="4112926"/>
          </a:xfrm>
          <a:noFill/>
          <a:ln/>
        </p:spPr>
        <p:txBody>
          <a:bodyPr lIns="92069" tIns="46036" rIns="92069" bIns="46036"/>
          <a:lstStyle/>
          <a:p>
            <a:r>
              <a:rPr lang="en-US" dirty="0"/>
              <a:t>Your</a:t>
            </a:r>
            <a:r>
              <a:rPr lang="en-US" baseline="0" dirty="0"/>
              <a:t> volunteer work must be done on an approved project.  You can propose a new project for approval as well, but you need to do this before starting the volunteer work on it.  [HANDOUT PROJECT PROPOSAL FORM IF DESIRED].  Here are the basic guidelines for volunteer service projects.</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Since</a:t>
            </a:r>
            <a:r>
              <a:rPr lang="en-US" sz="1200" kern="1200" baseline="0" dirty="0">
                <a:solidFill>
                  <a:schemeClr val="tx1"/>
                </a:solidFill>
                <a:latin typeface="+mn-lt"/>
                <a:ea typeface="+mn-ea"/>
                <a:cs typeface="+mn-cs"/>
              </a:rPr>
              <a:t> 2013, the Central Piedmont Chapter of the VMN program has collaborated with </a:t>
            </a:r>
            <a:r>
              <a:rPr lang="en-US" sz="1200" kern="1200" dirty="0">
                <a:solidFill>
                  <a:schemeClr val="tx1"/>
                </a:solidFill>
                <a:latin typeface="+mn-lt"/>
                <a:ea typeface="+mn-ea"/>
                <a:cs typeface="+mn-cs"/>
              </a:rPr>
              <a:t>Cumberland County 4-H and Bear Creek Lake State Park staff to develop a Young Naturalist Day Camp for 9 to 13 year olds.  Youth enrolled in the camps receive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exposure and instruction relating to mammals, reptiles and amphibians, insects, owls and other birds, fishing and canoeing, dip-netting for critters, tracking, and keeping a naturalist field journal. </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Historic Rivers Master Naturalists put together an educational booth for their local farmers market where they shared information about landscaping for wildlife. </a:t>
            </a:r>
            <a:r>
              <a:rPr lang="en-US" dirty="0"/>
              <a:t>This project involved putting together the display materials as well as talkin</a:t>
            </a:r>
            <a:r>
              <a:rPr lang="en-US" baseline="0" dirty="0"/>
              <a:t>g with the public at the event.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E1A4736-DD09-40DE-A811-24BBB26B91AA}" type="slidenum">
              <a:rPr lang="en-US" smtClean="0"/>
              <a:pPr/>
              <a:t>37</a:t>
            </a:fld>
            <a:endParaRPr lang="en-US"/>
          </a:p>
        </p:txBody>
      </p:sp>
    </p:spTree>
    <p:extLst>
      <p:ext uri="{BB962C8B-B14F-4D97-AF65-F5344CB8AC3E}">
        <p14:creationId xmlns:p14="http://schemas.microsoft.com/office/powerpoint/2010/main" val="1933557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latin typeface="+mn-lt"/>
                <a:ea typeface="+mn-ea"/>
                <a:cs typeface="+mn-cs"/>
              </a:rPr>
              <a:t> Fifteen volunteers devoted 215 Citizen Science service hours to bat monitoring at Pocahontas State Park. This project was  carefully designed from the start, and the projected monitoring sites and volunteers hours were right on track when the data was tabulated for the first bat monitoring season in 2014. Each week from April to October, volunteers gathered for quick instructions on how to count bats at selected sites, then set off in pairs to survey the eight to ten sites identified as most active. The teams worked to hone their observation skills in this challenging environment, determined criteria that would help them arrive at more accurate counts by careful monitoring of flight behaviors and feeding patterns, and worked as a team to collect data. In addition, after surveying existing bat houses and researching the most successful designs for new houses, volunteers built and installed four rocket-box-style bat houses in 2014. They spent the winter months constructing additional houses and maintaining existing houses.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NRV Chapter applied for and received a $4,000 grant from the VA Department of Environmental Quality for a Citizen Water Quality Monitoring Program.  The area covered by the NRV Chapter lies on the Eastern Continental Divide and encompasses the headwaters of three watersheds.  At the time, there were no water-quality monitoring programs for collecting data in these watersheds.  The initial stream sampling plan included a total of nine locations in the New River and Roanoke River watersheds.  These locations were sampled for physical and chemical parameters from August through December in 2014, and for bacteria from September through December.  In addition, five locations were sampled for benthic invertebrates in the fall of 2014.  Money from the grant allowed the chapter to purchase a pH/DO/temperature meter as well as pay for </a:t>
            </a:r>
            <a:r>
              <a:rPr lang="en-US" sz="1200" i="1" kern="1200" dirty="0">
                <a:solidFill>
                  <a:schemeClr val="tx1"/>
                </a:solidFill>
                <a:latin typeface="+mn-lt"/>
                <a:ea typeface="+mn-ea"/>
                <a:cs typeface="+mn-cs"/>
              </a:rPr>
              <a:t>E. coli</a:t>
            </a:r>
            <a:r>
              <a:rPr lang="en-US" sz="1200" i="0" kern="1200" dirty="0">
                <a:solidFill>
                  <a:schemeClr val="tx1"/>
                </a:solidFill>
                <a:latin typeface="+mn-lt"/>
                <a:ea typeface="+mn-ea"/>
                <a:cs typeface="+mn-cs"/>
              </a:rPr>
              <a:t> analyses for the September through December sampling events.  Another goal of the Citizen Water Quality Monitoring Program was to train additional volunteers to be Certified Save Our Streams monitors.  Training classes were held in October through November and resulted in the certification of five additional SOS volunteers. This project involved nine volunteers totaling 100 service hours.</a:t>
            </a:r>
            <a:endParaRPr lang="en-US" dirty="0"/>
          </a:p>
        </p:txBody>
      </p:sp>
      <p:sp>
        <p:nvSpPr>
          <p:cNvPr id="4" name="Slide Number Placeholder 3"/>
          <p:cNvSpPr>
            <a:spLocks noGrp="1"/>
          </p:cNvSpPr>
          <p:nvPr>
            <p:ph type="sldNum" sz="quarter" idx="10"/>
          </p:nvPr>
        </p:nvSpPr>
        <p:spPr/>
        <p:txBody>
          <a:bodyPr/>
          <a:lstStyle/>
          <a:p>
            <a:fld id="{9E1A4736-DD09-40DE-A811-24BBB26B91AA}" type="slidenum">
              <a:rPr lang="en-US" smtClean="0"/>
              <a:pPr/>
              <a:t>38</a:t>
            </a:fld>
            <a:endParaRPr lang="en-US"/>
          </a:p>
        </p:txBody>
      </p:sp>
    </p:spTree>
    <p:extLst>
      <p:ext uri="{BB962C8B-B14F-4D97-AF65-F5344CB8AC3E}">
        <p14:creationId xmlns:p14="http://schemas.microsoft.com/office/powerpoint/2010/main" val="1450183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a:t>
            </a:r>
            <a:r>
              <a:rPr lang="en-US" baseline="0" dirty="0"/>
              <a:t> group of volunteers from the Banshee Reeks Master Naturalist chapter in Loudoun County formed a “Weed Battalion” to manage invasive plants at the Banshee Reeks Nature Preserve.  They mapped the locations of the </a:t>
            </a:r>
            <a:r>
              <a:rPr lang="en-US" baseline="0" dirty="0" err="1"/>
              <a:t>invasives</a:t>
            </a:r>
            <a:r>
              <a:rPr lang="en-US" baseline="0" dirty="0"/>
              <a:t>, conduct regular work days to remove the </a:t>
            </a:r>
            <a:r>
              <a:rPr lang="en-US" baseline="0" dirty="0" err="1"/>
              <a:t>invasives</a:t>
            </a:r>
            <a:r>
              <a:rPr lang="en-US" baseline="0" dirty="0"/>
              <a:t> and restore the habitat, and created an educational brochure about the invasive plants at the preserve.  They have contributed thousands of hours of labor to this project and earned the “Outstanding Volunteer Project” award from the Loudoun County Board of Supervisors.  </a:t>
            </a:r>
            <a:endParaRPr lang="en-US" dirty="0"/>
          </a:p>
        </p:txBody>
      </p:sp>
      <p:sp>
        <p:nvSpPr>
          <p:cNvPr id="4" name="Slide Number Placeholder 3"/>
          <p:cNvSpPr>
            <a:spLocks noGrp="1"/>
          </p:cNvSpPr>
          <p:nvPr>
            <p:ph type="sldNum" sz="quarter" idx="10"/>
          </p:nvPr>
        </p:nvSpPr>
        <p:spPr/>
        <p:txBody>
          <a:bodyPr/>
          <a:lstStyle/>
          <a:p>
            <a:fld id="{DDDC5393-DC72-48F6-843F-3C2763C11C42}" type="slidenum">
              <a:rPr lang="en-US" smtClean="0"/>
              <a:pPr/>
              <a:t>39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I’m going to end by sharing with you some reflections</a:t>
            </a:r>
            <a:r>
              <a:rPr lang="en-US" baseline="0" dirty="0"/>
              <a:t> from our Virginia Master Naturalists themselves, which I think give you more of a sense for the program impacts than I can offer.  Take Melanie and Elena Swick, for example, a mother-daughter team who have been participants in the program since its beginnings. Nature was really Elena’s passion, but mom Melanie signed up for the program too because Elena wasn’t old enough to participate on her own.  Since then, they have become an amazing team!  </a:t>
            </a:r>
            <a:r>
              <a:rPr lang="en-US" sz="1200" kern="1200" baseline="0" dirty="0">
                <a:solidFill>
                  <a:schemeClr val="tx1"/>
                </a:solidFill>
                <a:latin typeface="+mn-lt"/>
                <a:ea typeface="+mn-ea"/>
                <a:cs typeface="+mn-cs"/>
              </a:rPr>
              <a:t>They have given eagle tours at Caledon Natural Area, monitored bluebird boxes at local parks, given</a:t>
            </a:r>
          </a:p>
          <a:p>
            <a:r>
              <a:rPr lang="en-US" sz="1200" kern="1200" baseline="0" dirty="0">
                <a:solidFill>
                  <a:schemeClr val="tx1"/>
                </a:solidFill>
                <a:latin typeface="+mn-lt"/>
                <a:ea typeface="+mn-ea"/>
                <a:cs typeface="+mn-cs"/>
              </a:rPr>
              <a:t>educational presentations for Extension, participated in bird and frog counts, coached and competed on WHEP &amp; </a:t>
            </a:r>
            <a:r>
              <a:rPr lang="en-US" sz="1200" kern="1200" baseline="0" dirty="0" err="1">
                <a:solidFill>
                  <a:schemeClr val="tx1"/>
                </a:solidFill>
                <a:latin typeface="+mn-lt"/>
                <a:ea typeface="+mn-ea"/>
                <a:cs typeface="+mn-cs"/>
              </a:rPr>
              <a:t>Envirothon</a:t>
            </a:r>
            <a:r>
              <a:rPr lang="en-US" sz="1200" kern="1200" baseline="0" dirty="0">
                <a:solidFill>
                  <a:schemeClr val="tx1"/>
                </a:solidFill>
                <a:latin typeface="+mn-lt"/>
                <a:ea typeface="+mn-ea"/>
                <a:cs typeface="+mn-cs"/>
              </a:rPr>
              <a:t> teams, gotten wet on World Water Quality monitoring day, collected seeds for Growing Native, reported data for the DGIF Wildlife Mapping</a:t>
            </a:r>
          </a:p>
          <a:p>
            <a:r>
              <a:rPr lang="en-US" sz="1200" kern="1200" baseline="0" dirty="0">
                <a:solidFill>
                  <a:schemeClr val="tx1"/>
                </a:solidFill>
                <a:latin typeface="+mn-lt"/>
                <a:ea typeface="+mn-ea"/>
                <a:cs typeface="+mn-cs"/>
              </a:rPr>
              <a:t>project, taught 4th graders about macroinvertebrates, maintained trails, and cleaned beaches at Caledon.  Later, her experience as a Master Naturalist got Elena the job of her dreams as an interpreter at Caledon State Park.</a:t>
            </a:r>
            <a:endParaRPr lang="en-US" dirty="0"/>
          </a:p>
        </p:txBody>
      </p:sp>
      <p:sp>
        <p:nvSpPr>
          <p:cNvPr id="4" name="Slide Number Placeholder 3"/>
          <p:cNvSpPr>
            <a:spLocks noGrp="1"/>
          </p:cNvSpPr>
          <p:nvPr>
            <p:ph type="sldNum" sz="quarter" idx="10"/>
          </p:nvPr>
        </p:nvSpPr>
        <p:spPr/>
        <p:txBody>
          <a:bodyPr/>
          <a:lstStyle/>
          <a:p>
            <a:fld id="{DDDC5393-DC72-48F6-843F-3C2763C11C42}" type="slidenum">
              <a:rPr lang="en-US" smtClean="0"/>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Question: Pretend as if you were getting</a:t>
            </a:r>
            <a:r>
              <a:rPr lang="en-US" baseline="0" dirty="0"/>
              <a:t> ready to come to class tonight when a neighbor calls you on the phone.  You said, “I can’t talk right now, I’m on my way to participate in the Virginia Master Naturalist program.”  Your neighbor asks, “The Virginia Master Naturalist program?  What’s that?”  Talk to your tablemates about how you would answer that question.</a:t>
            </a:r>
          </a:p>
          <a:p>
            <a:r>
              <a:rPr lang="en-US" baseline="0" dirty="0"/>
              <a:t>What words or phrases came up?</a:t>
            </a:r>
          </a:p>
          <a:p>
            <a:endParaRPr lang="en-US" dirty="0"/>
          </a:p>
          <a:p>
            <a:r>
              <a:rPr lang="en-US" dirty="0"/>
              <a:t>The Virginia Master Naturalist program is a program to benefit Virginia’s natural resources…</a:t>
            </a:r>
          </a:p>
        </p:txBody>
      </p:sp>
      <p:sp>
        <p:nvSpPr>
          <p:cNvPr id="4" name="Slide Number Placeholder 3"/>
          <p:cNvSpPr>
            <a:spLocks noGrp="1"/>
          </p:cNvSpPr>
          <p:nvPr>
            <p:ph type="sldNum" sz="quarter" idx="10"/>
          </p:nvPr>
        </p:nvSpPr>
        <p:spPr/>
        <p:txBody>
          <a:bodyPr/>
          <a:lstStyle/>
          <a:p>
            <a:fld id="{DDDC5393-DC72-48F6-843F-3C2763C11C4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More</a:t>
            </a:r>
            <a:r>
              <a:rPr lang="en-US" baseline="0" dirty="0"/>
              <a:t> than one Virginia Master Naturalist has told me that the program has changed his or her life.  One person told me it even improved his marriage, giving him and his wife fun outdoor activities they could do together!</a:t>
            </a:r>
            <a:endParaRPr lang="en-US" dirty="0"/>
          </a:p>
        </p:txBody>
      </p:sp>
      <p:sp>
        <p:nvSpPr>
          <p:cNvPr id="4" name="Slide Number Placeholder 3"/>
          <p:cNvSpPr>
            <a:spLocks noGrp="1"/>
          </p:cNvSpPr>
          <p:nvPr>
            <p:ph type="sldNum" sz="quarter" idx="10"/>
          </p:nvPr>
        </p:nvSpPr>
        <p:spPr/>
        <p:txBody>
          <a:bodyPr/>
          <a:lstStyle/>
          <a:p>
            <a:fld id="{DDDC5393-DC72-48F6-843F-3C2763C11C42}" type="slidenum">
              <a:rPr lang="en-US" smtClean="0"/>
              <a:pPr/>
              <a:t>41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Sometimes the program can help people channel their existing</a:t>
            </a:r>
            <a:r>
              <a:rPr lang="en-US" baseline="0" dirty="0"/>
              <a:t> skills and interests into activities that benefit their community and environment.</a:t>
            </a:r>
            <a:endParaRPr lang="en-US" dirty="0"/>
          </a:p>
        </p:txBody>
      </p:sp>
      <p:sp>
        <p:nvSpPr>
          <p:cNvPr id="4" name="Slide Number Placeholder 3"/>
          <p:cNvSpPr>
            <a:spLocks noGrp="1"/>
          </p:cNvSpPr>
          <p:nvPr>
            <p:ph type="sldNum" sz="quarter" idx="10"/>
          </p:nvPr>
        </p:nvSpPr>
        <p:spPr/>
        <p:txBody>
          <a:bodyPr/>
          <a:lstStyle/>
          <a:p>
            <a:fld id="{DDDC5393-DC72-48F6-843F-3C2763C11C42}" type="slidenum">
              <a:rPr lang="en-US" smtClean="0"/>
              <a:pPr/>
              <a:t>43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Guest</a:t>
            </a:r>
            <a:r>
              <a:rPr lang="en-US" baseline="0" dirty="0"/>
              <a:t> instructors who teach the basic training course classes find the volunteers to be very engaged students!</a:t>
            </a:r>
            <a:endParaRPr lang="en-US" dirty="0"/>
          </a:p>
        </p:txBody>
      </p:sp>
      <p:sp>
        <p:nvSpPr>
          <p:cNvPr id="4" name="Slide Number Placeholder 3"/>
          <p:cNvSpPr>
            <a:spLocks noGrp="1"/>
          </p:cNvSpPr>
          <p:nvPr>
            <p:ph type="sldNum" sz="quarter" idx="10"/>
          </p:nvPr>
        </p:nvSpPr>
        <p:spPr/>
        <p:txBody>
          <a:bodyPr/>
          <a:lstStyle/>
          <a:p>
            <a:fld id="{DDDC5393-DC72-48F6-843F-3C2763C11C42}" type="slidenum">
              <a:rPr lang="en-US" smtClean="0"/>
              <a:pPr/>
              <a:t>44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DC5393-DC72-48F6-843F-3C2763C11C42}" type="slidenum">
              <a:rPr lang="en-US" smtClean="0"/>
              <a:pPr/>
              <a:t>45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a:t>
            </a:r>
            <a:r>
              <a:rPr lang="en-US" baseline="0" dirty="0"/>
              <a:t> volunteer in southwest Virginia found that the program gave her the confidence to teach others about nature.</a:t>
            </a:r>
            <a:endParaRPr lang="en-US" dirty="0"/>
          </a:p>
        </p:txBody>
      </p:sp>
      <p:sp>
        <p:nvSpPr>
          <p:cNvPr id="4" name="Slide Number Placeholder 3"/>
          <p:cNvSpPr>
            <a:spLocks noGrp="1"/>
          </p:cNvSpPr>
          <p:nvPr>
            <p:ph type="sldNum" sz="quarter" idx="10"/>
          </p:nvPr>
        </p:nvSpPr>
        <p:spPr/>
        <p:txBody>
          <a:bodyPr/>
          <a:lstStyle/>
          <a:p>
            <a:fld id="{DDDC5393-DC72-48F6-843F-3C2763C11C42}" type="slidenum">
              <a:rPr lang="en-US" smtClean="0"/>
              <a:pPr/>
              <a:t>46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They can</a:t>
            </a:r>
            <a:r>
              <a:rPr lang="en-US" baseline="0" dirty="0"/>
              <a:t> be very dedicated volunteers, and a real asset for local partners.</a:t>
            </a:r>
            <a:endParaRPr lang="en-US" dirty="0"/>
          </a:p>
        </p:txBody>
      </p:sp>
      <p:sp>
        <p:nvSpPr>
          <p:cNvPr id="4" name="Slide Number Placeholder 3"/>
          <p:cNvSpPr>
            <a:spLocks noGrp="1"/>
          </p:cNvSpPr>
          <p:nvPr>
            <p:ph type="sldNum" sz="quarter" idx="10"/>
          </p:nvPr>
        </p:nvSpPr>
        <p:spPr/>
        <p:txBody>
          <a:bodyPr/>
          <a:lstStyle/>
          <a:p>
            <a:fld id="{DDDC5393-DC72-48F6-843F-3C2763C11C42}" type="slidenum">
              <a:rPr lang="en-US" smtClean="0"/>
              <a:pPr/>
              <a:t>47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now</a:t>
            </a:r>
            <a:r>
              <a:rPr lang="en-US" baseline="0" dirty="0"/>
              <a:t> go to </a:t>
            </a:r>
            <a:r>
              <a:rPr lang="en-US" baseline="0" dirty="0" err="1"/>
              <a:t>www.virginiamasternaturalist.org</a:t>
            </a:r>
            <a:r>
              <a:rPr lang="en-US" baseline="0" dirty="0"/>
              <a:t> and click “Stay connected” to sign up to receive communications from the statewide office such as our newsletter, notices of continuing education webinars, etc.  You can also stay connected via Social media with Facebook and Twitter.  </a:t>
            </a:r>
            <a:endParaRPr lang="en-US" dirty="0"/>
          </a:p>
        </p:txBody>
      </p:sp>
      <p:sp>
        <p:nvSpPr>
          <p:cNvPr id="4" name="Slide Number Placeholder 3"/>
          <p:cNvSpPr>
            <a:spLocks noGrp="1"/>
          </p:cNvSpPr>
          <p:nvPr>
            <p:ph type="sldNum" sz="quarter" idx="10"/>
          </p:nvPr>
        </p:nvSpPr>
        <p:spPr/>
        <p:txBody>
          <a:bodyPr/>
          <a:lstStyle/>
          <a:p>
            <a:fld id="{9E1A4736-DD09-40DE-A811-24BBB26B91AA}" type="slidenum">
              <a:rPr lang="en-US" smtClean="0"/>
              <a:pPr/>
              <a:t>48</a:t>
            </a:fld>
            <a:endParaRPr lang="en-US"/>
          </a:p>
        </p:txBody>
      </p:sp>
    </p:spTree>
    <p:extLst>
      <p:ext uri="{BB962C8B-B14F-4D97-AF65-F5344CB8AC3E}">
        <p14:creationId xmlns:p14="http://schemas.microsoft.com/office/powerpoint/2010/main" val="39758856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DC5393-DC72-48F6-843F-3C2763C11C42}" type="slidenum">
              <a:rPr lang="en-US" smtClean="0"/>
              <a:pPr/>
              <a:t>49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 woods, our wildlife, and our waters.</a:t>
            </a:r>
          </a:p>
        </p:txBody>
      </p:sp>
      <p:sp>
        <p:nvSpPr>
          <p:cNvPr id="4" name="Slide Number Placeholder 3"/>
          <p:cNvSpPr>
            <a:spLocks noGrp="1"/>
          </p:cNvSpPr>
          <p:nvPr>
            <p:ph type="sldNum" sz="quarter" idx="10"/>
          </p:nvPr>
        </p:nvSpPr>
        <p:spPr/>
        <p:txBody>
          <a:bodyPr/>
          <a:lstStyle/>
          <a:p>
            <a:fld id="{DDDC5393-DC72-48F6-843F-3C2763C11C4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 is a program that cultivates volunteers…</a:t>
            </a:r>
          </a:p>
        </p:txBody>
      </p:sp>
      <p:sp>
        <p:nvSpPr>
          <p:cNvPr id="4" name="Slide Number Placeholder 3"/>
          <p:cNvSpPr>
            <a:spLocks noGrp="1"/>
          </p:cNvSpPr>
          <p:nvPr>
            <p:ph type="sldNum" sz="quarter" idx="10"/>
          </p:nvPr>
        </p:nvSpPr>
        <p:spPr/>
        <p:txBody>
          <a:bodyPr/>
          <a:lstStyle/>
          <a:p>
            <a:fld id="{DDDC5393-DC72-48F6-843F-3C2763C11C4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…providing training</a:t>
            </a:r>
            <a:r>
              <a:rPr lang="en-US" baseline="0" dirty="0"/>
              <a:t> to get the participants hooked….</a:t>
            </a:r>
            <a:endParaRPr lang="en-US" dirty="0"/>
          </a:p>
        </p:txBody>
      </p:sp>
      <p:sp>
        <p:nvSpPr>
          <p:cNvPr id="4" name="Slide Number Placeholder 3"/>
          <p:cNvSpPr>
            <a:spLocks noGrp="1"/>
          </p:cNvSpPr>
          <p:nvPr>
            <p:ph type="sldNum" sz="quarter" idx="10"/>
          </p:nvPr>
        </p:nvSpPr>
        <p:spPr/>
        <p:txBody>
          <a:bodyPr/>
          <a:lstStyle/>
          <a:p>
            <a:fld id="{DDDC5393-DC72-48F6-843F-3C2763C11C4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…and</a:t>
            </a:r>
            <a:r>
              <a:rPr lang="en-US" baseline="0" dirty="0"/>
              <a:t> then helping them find opportunities to use their knowledge and skills to benefit Virginia’s natural resources.</a:t>
            </a:r>
            <a:endParaRPr lang="en-US" dirty="0"/>
          </a:p>
        </p:txBody>
      </p:sp>
      <p:sp>
        <p:nvSpPr>
          <p:cNvPr id="4" name="Slide Number Placeholder 3"/>
          <p:cNvSpPr>
            <a:spLocks noGrp="1"/>
          </p:cNvSpPr>
          <p:nvPr>
            <p:ph type="sldNum" sz="quarter" idx="10"/>
          </p:nvPr>
        </p:nvSpPr>
        <p:spPr/>
        <p:txBody>
          <a:bodyPr/>
          <a:lstStyle/>
          <a:p>
            <a:fld id="{DDDC5393-DC72-48F6-843F-3C2763C11C4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 is a program</a:t>
            </a:r>
            <a:r>
              <a:rPr lang="en-US" baseline="0" dirty="0"/>
              <a:t> that’s about community partnerships.  Our Virginia Master Naturalist chapters become a way for many partners involved in natural resource education and conservation to work together to cultivate and engage a group of motivated and trained volunteers.  </a:t>
            </a:r>
            <a:endParaRPr lang="en-US" dirty="0"/>
          </a:p>
        </p:txBody>
      </p:sp>
      <p:sp>
        <p:nvSpPr>
          <p:cNvPr id="4" name="Slide Number Placeholder 3"/>
          <p:cNvSpPr>
            <a:spLocks noGrp="1"/>
          </p:cNvSpPr>
          <p:nvPr>
            <p:ph type="sldNum" sz="quarter" idx="10"/>
          </p:nvPr>
        </p:nvSpPr>
        <p:spPr/>
        <p:txBody>
          <a:bodyPr/>
          <a:lstStyle/>
          <a:p>
            <a:fld id="{DDDC5393-DC72-48F6-843F-3C2763C11C4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a:t>
            </a:r>
            <a:r>
              <a:rPr lang="en-US" baseline="0" dirty="0"/>
              <a:t> official mission is to be a statewide corps of volunteers providing education, outreach, and service dedicated to the beneficial management of natural resources and natural areas within their communities.  The program was first launched in 2005, and has grown tremendously since then.</a:t>
            </a:r>
            <a:endParaRPr lang="en-US" dirty="0"/>
          </a:p>
        </p:txBody>
      </p:sp>
      <p:sp>
        <p:nvSpPr>
          <p:cNvPr id="4" name="Slide Number Placeholder 3"/>
          <p:cNvSpPr>
            <a:spLocks noGrp="1"/>
          </p:cNvSpPr>
          <p:nvPr>
            <p:ph type="sldNum" sz="quarter" idx="10"/>
          </p:nvPr>
        </p:nvSpPr>
        <p:spPr/>
        <p:txBody>
          <a:bodyPr/>
          <a:lstStyle/>
          <a:p>
            <a:fld id="{DDDC5393-DC72-48F6-843F-3C2763C11C4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EAEA5E-6B50-434B-B708-EB2725DD28E6}" type="datetimeFigureOut">
              <a:rPr lang="en-US" smtClean="0"/>
              <a:pPr/>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8BD5C-199A-4038-A16A-8279F98FA8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EAEA5E-6B50-434B-B708-EB2725DD28E6}" type="datetimeFigureOut">
              <a:rPr lang="en-US" smtClean="0"/>
              <a:pPr/>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8BD5C-199A-4038-A16A-8279F98FA8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EAEA5E-6B50-434B-B708-EB2725DD28E6}" type="datetimeFigureOut">
              <a:rPr lang="en-US" smtClean="0"/>
              <a:pPr/>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8BD5C-199A-4038-A16A-8279F98FA8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EAEA5E-6B50-434B-B708-EB2725DD28E6}" type="datetimeFigureOut">
              <a:rPr lang="en-US" smtClean="0"/>
              <a:pPr/>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8BD5C-199A-4038-A16A-8279F98FA8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EAEA5E-6B50-434B-B708-EB2725DD28E6}" type="datetimeFigureOut">
              <a:rPr lang="en-US" smtClean="0"/>
              <a:pPr/>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8BD5C-199A-4038-A16A-8279F98FA8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EAEA5E-6B50-434B-B708-EB2725DD28E6}" type="datetimeFigureOut">
              <a:rPr lang="en-US" smtClean="0"/>
              <a:pPr/>
              <a:t>3/23/22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8BD5C-199A-4038-A16A-8279F98FA8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EAEA5E-6B50-434B-B708-EB2725DD28E6}" type="datetimeFigureOut">
              <a:rPr lang="en-US" smtClean="0"/>
              <a:pPr/>
              <a:t>3/23/22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78BD5C-199A-4038-A16A-8279F98FA8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EAEA5E-6B50-434B-B708-EB2725DD28E6}" type="datetimeFigureOut">
              <a:rPr lang="en-US" smtClean="0"/>
              <a:pPr/>
              <a:t>3/23/22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78BD5C-199A-4038-A16A-8279F98FA8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EAEA5E-6B50-434B-B708-EB2725DD28E6}" type="datetimeFigureOut">
              <a:rPr lang="en-US" smtClean="0"/>
              <a:pPr/>
              <a:t>3/23/22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78BD5C-199A-4038-A16A-8279F98FA8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EEAEA5E-6B50-434B-B708-EB2725DD28E6}" type="datetimeFigureOut">
              <a:rPr lang="en-US" smtClean="0"/>
              <a:pPr/>
              <a:t>3/23/22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8BD5C-199A-4038-A16A-8279F98FA8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EAEA5E-6B50-434B-B708-EB2725DD28E6}" type="datetimeFigureOut">
              <a:rPr lang="en-US" smtClean="0"/>
              <a:pPr/>
              <a:t>3/23/22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8BD5C-199A-4038-A16A-8279F98FA8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AEA5E-6B50-434B-B708-EB2725DD28E6}" type="datetimeFigureOut">
              <a:rPr lang="en-US" smtClean="0"/>
              <a:pPr/>
              <a:t>3/23/22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8BD5C-199A-4038-A16A-8279F98FA8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2.tiff"/><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hyperlink" Target="http://www.dof.virginia.gov/" TargetMode="External"/><Relationship Id="rId2" Type="http://schemas.openxmlformats.org/officeDocument/2006/relationships/image" Target="../media/image38.jpeg"/><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dgif.virginia.gov/" TargetMode="Externa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http://www.dcr.virginia.gov/" TargetMode="Externa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ccrm.vims.edu" TargetMode="Externa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hyperlink" Target="http://www.vmnh.net/" TargetMode="External"/><Relationship Id="rId2" Type="http://schemas.openxmlformats.org/officeDocument/2006/relationships/image" Target="../media/image47.jpe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ext.vt.edu/" TargetMode="External"/><Relationship Id="rId1" Type="http://schemas.openxmlformats.org/officeDocument/2006/relationships/slideLayout" Target="../slideLayouts/slideLayout6.xml"/><Relationship Id="rId4" Type="http://schemas.openxmlformats.org/officeDocument/2006/relationships/image" Target="../media/image34.gi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jpeg"/></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61.jpeg"/><Relationship Id="rId4" Type="http://schemas.openxmlformats.org/officeDocument/2006/relationships/image" Target="../media/image60.jpeg"/></Relationships>
</file>

<file path=ppt/slides/_rels/slide3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3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9.jpg"/></Relationships>
</file>

<file path=ppt/slides/_rels/slide3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74.jpeg"/><Relationship Id="rId4" Type="http://schemas.openxmlformats.org/officeDocument/2006/relationships/image" Target="../media/image73.jpeg"/></Relationships>
</file>

<file path=ppt/slides/_rels/slide4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www.VirginiaMasterNaturalist.org" TargetMode="External"/><Relationship Id="rId7" Type="http://schemas.openxmlformats.org/officeDocument/2006/relationships/image" Target="../media/image83.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hyperlink" Target="https://twitter.com/VA_Naturalists" TargetMode="External"/><Relationship Id="rId4" Type="http://schemas.openxmlformats.org/officeDocument/2006/relationships/hyperlink" Target="http://www.facebook.com/VirginiaMasterNaturalist"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virginiamasternaturalist.org/"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85.tiff"/><Relationship Id="rId4" Type="http://schemas.openxmlformats.org/officeDocument/2006/relationships/image" Target="../media/image84.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rdinal.jpg"/>
          <p:cNvPicPr>
            <a:picLocks noChangeAspect="1"/>
          </p:cNvPicPr>
          <p:nvPr/>
        </p:nvPicPr>
        <p:blipFill>
          <a:blip r:embed="rId3" cstate="email"/>
          <a:srcRect/>
          <a:stretch>
            <a:fillRect/>
          </a:stretch>
        </p:blipFill>
        <p:spPr>
          <a:xfrm>
            <a:off x="2819400" y="2514600"/>
            <a:ext cx="2227179" cy="2590800"/>
          </a:xfrm>
          <a:prstGeom prst="rect">
            <a:avLst/>
          </a:prstGeom>
          <a:effectLst>
            <a:outerShdw blurRad="50800" dist="127000" dir="2700000" algn="tl" rotWithShape="0">
              <a:prstClr val="black">
                <a:alpha val="40000"/>
              </a:prstClr>
            </a:outerShdw>
          </a:effectLst>
        </p:spPr>
      </p:pic>
      <p:pic>
        <p:nvPicPr>
          <p:cNvPr id="4" name="Picture 3" descr="690822148_dsc_0395.jpg"/>
          <p:cNvPicPr>
            <a:picLocks noChangeAspect="1"/>
          </p:cNvPicPr>
          <p:nvPr/>
        </p:nvPicPr>
        <p:blipFill>
          <a:blip r:embed="rId4" cstate="email"/>
          <a:srcRect/>
          <a:stretch>
            <a:fillRect/>
          </a:stretch>
        </p:blipFill>
        <p:spPr>
          <a:xfrm>
            <a:off x="762000" y="2743200"/>
            <a:ext cx="2438400" cy="2077261"/>
          </a:xfrm>
          <a:prstGeom prst="rect">
            <a:avLst/>
          </a:prstGeom>
          <a:effectLst>
            <a:outerShdw blurRad="50800" dist="127000" dir="2700000" algn="tl" rotWithShape="0">
              <a:prstClr val="black">
                <a:alpha val="40000"/>
              </a:prstClr>
            </a:outerShdw>
          </a:effectLst>
        </p:spPr>
      </p:pic>
      <p:pic>
        <p:nvPicPr>
          <p:cNvPr id="7" name="Picture 6" descr="687317180_leaf of scarlet oak quercus coccinea ch wds sm fi.jpg"/>
          <p:cNvPicPr>
            <a:picLocks noChangeAspect="1"/>
          </p:cNvPicPr>
          <p:nvPr/>
        </p:nvPicPr>
        <p:blipFill>
          <a:blip r:embed="rId5" cstate="email"/>
          <a:srcRect/>
          <a:stretch>
            <a:fillRect/>
          </a:stretch>
        </p:blipFill>
        <p:spPr>
          <a:xfrm>
            <a:off x="6934200" y="2743200"/>
            <a:ext cx="1516816" cy="1905000"/>
          </a:xfrm>
          <a:prstGeom prst="rect">
            <a:avLst/>
          </a:prstGeom>
          <a:effectLst>
            <a:outerShdw blurRad="50800" dist="127000" dir="2700000" algn="tl" rotWithShape="0">
              <a:prstClr val="black">
                <a:alpha val="40000"/>
              </a:prstClr>
            </a:outerShdw>
          </a:effectLst>
        </p:spPr>
      </p:pic>
      <p:pic>
        <p:nvPicPr>
          <p:cNvPr id="6" name="Picture 5" descr="693458083_beagle ridge chapter bug collecting.jpg"/>
          <p:cNvPicPr>
            <a:picLocks noChangeAspect="1"/>
          </p:cNvPicPr>
          <p:nvPr/>
        </p:nvPicPr>
        <p:blipFill>
          <a:blip r:embed="rId6" cstate="email"/>
          <a:srcRect/>
          <a:stretch>
            <a:fillRect/>
          </a:stretch>
        </p:blipFill>
        <p:spPr>
          <a:xfrm>
            <a:off x="4800600" y="3429000"/>
            <a:ext cx="2311400" cy="1905000"/>
          </a:xfrm>
          <a:prstGeom prst="rect">
            <a:avLst/>
          </a:prstGeom>
          <a:effectLst>
            <a:outerShdw blurRad="50800" dist="127000" dir="2700000" algn="tl" rotWithShape="0">
              <a:prstClr val="black">
                <a:alpha val="40000"/>
              </a:prstClr>
            </a:outerShdw>
          </a:effectLst>
        </p:spPr>
      </p:pic>
      <p:pic>
        <p:nvPicPr>
          <p:cNvPr id="8" name="Picture 7" descr="VMN LOGO WORKING.tif"/>
          <p:cNvPicPr>
            <a:picLocks noChangeAspect="1"/>
          </p:cNvPicPr>
          <p:nvPr/>
        </p:nvPicPr>
        <p:blipFill>
          <a:blip r:embed="rId7" cstate="email"/>
          <a:stretch>
            <a:fillRect/>
          </a:stretch>
        </p:blipFill>
        <p:spPr>
          <a:xfrm>
            <a:off x="2971800" y="0"/>
            <a:ext cx="3505200" cy="2277377"/>
          </a:xfrm>
          <a:prstGeom prst="rect">
            <a:avLst/>
          </a:prstGeom>
        </p:spPr>
      </p:pic>
      <p:sp>
        <p:nvSpPr>
          <p:cNvPr id="9" name="TextBox 8"/>
          <p:cNvSpPr txBox="1"/>
          <p:nvPr/>
        </p:nvSpPr>
        <p:spPr>
          <a:xfrm>
            <a:off x="152400" y="5562600"/>
            <a:ext cx="8839200" cy="1200329"/>
          </a:xfrm>
          <a:prstGeom prst="rect">
            <a:avLst/>
          </a:prstGeom>
          <a:noFill/>
        </p:spPr>
        <p:txBody>
          <a:bodyPr wrap="square" rtlCol="0">
            <a:spAutoFit/>
          </a:bodyPr>
          <a:lstStyle/>
          <a:p>
            <a:pPr algn="ctr"/>
            <a:r>
              <a:rPr lang="en-US" sz="2400" dirty="0">
                <a:solidFill>
                  <a:srgbClr val="357370"/>
                </a:solidFill>
                <a:latin typeface="Century Schoolbook" pitchFamily="18" charset="0"/>
                <a:cs typeface="Times New Roman" pitchFamily="18" charset="0"/>
              </a:rPr>
              <a:t>Volunteer educators, citizen scientists, and stewards helping Virginians conserve and manage natural resources and public lands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92153000_ft.jpg"/>
          <p:cNvPicPr>
            <a:picLocks noChangeAspect="1"/>
          </p:cNvPicPr>
          <p:nvPr/>
        </p:nvPicPr>
        <p:blipFill>
          <a:blip r:embed="rId3" cstate="email"/>
          <a:stretch>
            <a:fillRect/>
          </a:stretch>
        </p:blipFill>
        <p:spPr>
          <a:xfrm>
            <a:off x="1295400" y="762000"/>
            <a:ext cx="6509548" cy="5181600"/>
          </a:xfrm>
          <a:prstGeom prst="rect">
            <a:avLst/>
          </a:prstGeom>
          <a:effectLst>
            <a:outerShdw blurRad="50800" dist="127000" dir="2700000" algn="tl" rotWithShape="0">
              <a:prstClr val="black">
                <a:alpha val="40000"/>
              </a:prstClr>
            </a:outerShdw>
          </a:effectLst>
        </p:spPr>
      </p:pic>
      <p:sp>
        <p:nvSpPr>
          <p:cNvPr id="3" name="TextBox 2"/>
          <p:cNvSpPr txBox="1"/>
          <p:nvPr/>
        </p:nvSpPr>
        <p:spPr>
          <a:xfrm>
            <a:off x="1339052" y="0"/>
            <a:ext cx="6465896" cy="646331"/>
          </a:xfrm>
          <a:prstGeom prst="rect">
            <a:avLst/>
          </a:prstGeom>
          <a:noFill/>
        </p:spPr>
        <p:txBody>
          <a:bodyPr wrap="square" rtlCol="0">
            <a:spAutoFit/>
          </a:bodyPr>
          <a:lstStyle/>
          <a:p>
            <a:pPr algn="ctr"/>
            <a:r>
              <a:rPr lang="en-US" sz="3600" b="1" dirty="0">
                <a:solidFill>
                  <a:srgbClr val="357370"/>
                </a:solidFill>
              </a:rPr>
              <a:t>6,200+ training course graduates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541574364_ipr2009 uva site 17.jpg"/>
          <p:cNvPicPr>
            <a:picLocks noChangeAspect="1"/>
          </p:cNvPicPr>
          <p:nvPr/>
        </p:nvPicPr>
        <p:blipFill>
          <a:blip r:embed="rId3" cstate="email"/>
          <a:stretch>
            <a:fillRect/>
          </a:stretch>
        </p:blipFill>
        <p:spPr>
          <a:xfrm>
            <a:off x="152400" y="660400"/>
            <a:ext cx="8839200" cy="5892800"/>
          </a:xfrm>
          <a:prstGeom prst="rect">
            <a:avLst/>
          </a:prstGeom>
          <a:effectLst>
            <a:outerShdw blurRad="50800" dist="127000" dir="2700000" algn="tl" rotWithShape="0">
              <a:prstClr val="black">
                <a:alpha val="40000"/>
              </a:prstClr>
            </a:outerShdw>
          </a:effectLst>
        </p:spPr>
      </p:pic>
      <p:sp>
        <p:nvSpPr>
          <p:cNvPr id="3" name="TextBox 2"/>
          <p:cNvSpPr txBox="1"/>
          <p:nvPr/>
        </p:nvSpPr>
        <p:spPr>
          <a:xfrm>
            <a:off x="2286000" y="0"/>
            <a:ext cx="4724400" cy="646331"/>
          </a:xfrm>
          <a:prstGeom prst="rect">
            <a:avLst/>
          </a:prstGeom>
          <a:noFill/>
        </p:spPr>
        <p:txBody>
          <a:bodyPr wrap="square" rtlCol="0">
            <a:spAutoFit/>
          </a:bodyPr>
          <a:lstStyle/>
          <a:p>
            <a:r>
              <a:rPr lang="en-US" sz="3600" b="1" dirty="0">
                <a:solidFill>
                  <a:srgbClr val="357370"/>
                </a:solidFill>
              </a:rPr>
              <a:t>2,100 active volunteers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90811845_dsc_0125.jpg"/>
          <p:cNvPicPr>
            <a:picLocks noChangeAspect="1"/>
          </p:cNvPicPr>
          <p:nvPr/>
        </p:nvPicPr>
        <p:blipFill>
          <a:blip r:embed="rId3" cstate="email"/>
          <a:srcRect/>
          <a:stretch>
            <a:fillRect/>
          </a:stretch>
        </p:blipFill>
        <p:spPr>
          <a:xfrm>
            <a:off x="152400" y="152400"/>
            <a:ext cx="4166499" cy="3276600"/>
          </a:xfrm>
          <a:prstGeom prst="rect">
            <a:avLst/>
          </a:prstGeom>
          <a:effectLst>
            <a:outerShdw blurRad="50800" dist="127000" dir="2700000" algn="tl" rotWithShape="0">
              <a:prstClr val="black">
                <a:alpha val="40000"/>
              </a:prstClr>
            </a:outerShdw>
          </a:effectLst>
        </p:spPr>
      </p:pic>
      <p:pic>
        <p:nvPicPr>
          <p:cNvPr id="6" name="Picture 5" descr="Lisa at Crawfords.jpg"/>
          <p:cNvPicPr>
            <a:picLocks noChangeAspect="1"/>
          </p:cNvPicPr>
          <p:nvPr/>
        </p:nvPicPr>
        <p:blipFill>
          <a:blip r:embed="rId4" cstate="email"/>
          <a:srcRect/>
          <a:stretch>
            <a:fillRect/>
          </a:stretch>
        </p:blipFill>
        <p:spPr>
          <a:xfrm>
            <a:off x="6934200" y="2667000"/>
            <a:ext cx="2057400" cy="4000500"/>
          </a:xfrm>
          <a:prstGeom prst="rect">
            <a:avLst/>
          </a:prstGeom>
          <a:effectLst>
            <a:outerShdw blurRad="50800" dist="127000" dir="2700000" algn="tl" rotWithShape="0">
              <a:prstClr val="black">
                <a:alpha val="40000"/>
              </a:prstClr>
            </a:outerShdw>
          </a:effectLst>
        </p:spPr>
      </p:pic>
      <p:pic>
        <p:nvPicPr>
          <p:cNvPr id="5" name="Picture 4" descr="687034969_redeye vireo.jpg"/>
          <p:cNvPicPr>
            <a:picLocks noChangeAspect="1"/>
          </p:cNvPicPr>
          <p:nvPr/>
        </p:nvPicPr>
        <p:blipFill>
          <a:blip r:embed="rId5" cstate="email"/>
          <a:srcRect/>
          <a:stretch>
            <a:fillRect/>
          </a:stretch>
        </p:blipFill>
        <p:spPr>
          <a:xfrm>
            <a:off x="4876800" y="304800"/>
            <a:ext cx="3800475" cy="2895600"/>
          </a:xfrm>
          <a:prstGeom prst="rect">
            <a:avLst/>
          </a:prstGeom>
          <a:effectLst>
            <a:outerShdw blurRad="50800" dist="127000" dir="2700000" algn="tl" rotWithShape="0">
              <a:prstClr val="black">
                <a:alpha val="40000"/>
              </a:prstClr>
            </a:outerShdw>
          </a:effectLst>
        </p:spPr>
      </p:pic>
      <p:pic>
        <p:nvPicPr>
          <p:cNvPr id="9" name="Picture 8" descr="naturalist with stream sample.jpg"/>
          <p:cNvPicPr>
            <a:picLocks noChangeAspect="1"/>
          </p:cNvPicPr>
          <p:nvPr/>
        </p:nvPicPr>
        <p:blipFill>
          <a:blip r:embed="rId6" cstate="email"/>
          <a:stretch>
            <a:fillRect/>
          </a:stretch>
        </p:blipFill>
        <p:spPr>
          <a:xfrm>
            <a:off x="3200400" y="2209800"/>
            <a:ext cx="3616271" cy="3200400"/>
          </a:xfrm>
          <a:prstGeom prst="rect">
            <a:avLst/>
          </a:prstGeom>
          <a:effectLst>
            <a:outerShdw blurRad="50800" dist="127000" dir="2700000" algn="tl" rotWithShape="0">
              <a:prstClr val="black">
                <a:alpha val="40000"/>
              </a:prstClr>
            </a:outerShdw>
          </a:effectLst>
        </p:spPr>
      </p:pic>
      <p:pic>
        <p:nvPicPr>
          <p:cNvPr id="7" name="Picture 6" descr="687035206_wachapregue pulling the net.jpg"/>
          <p:cNvPicPr>
            <a:picLocks noChangeAspect="1"/>
          </p:cNvPicPr>
          <p:nvPr/>
        </p:nvPicPr>
        <p:blipFill>
          <a:blip r:embed="rId7" cstate="email"/>
          <a:stretch>
            <a:fillRect/>
          </a:stretch>
        </p:blipFill>
        <p:spPr>
          <a:xfrm>
            <a:off x="152400" y="3886200"/>
            <a:ext cx="3759200" cy="2819400"/>
          </a:xfrm>
          <a:prstGeom prst="rect">
            <a:avLst/>
          </a:prstGeom>
          <a:effectLst>
            <a:outerShdw blurRad="50800" dist="127000" dir="2700000" algn="tl" rotWithShape="0">
              <a:prstClr val="black">
                <a:alpha val="40000"/>
              </a:prstClr>
            </a:outerShdw>
          </a:effectLst>
        </p:spPr>
      </p:pic>
      <p:sp>
        <p:nvSpPr>
          <p:cNvPr id="8" name="TextBox 7"/>
          <p:cNvSpPr txBox="1"/>
          <p:nvPr/>
        </p:nvSpPr>
        <p:spPr>
          <a:xfrm>
            <a:off x="3903982" y="5570220"/>
            <a:ext cx="3124200" cy="954107"/>
          </a:xfrm>
          <a:prstGeom prst="rect">
            <a:avLst/>
          </a:prstGeom>
          <a:noFill/>
        </p:spPr>
        <p:txBody>
          <a:bodyPr wrap="square" rtlCol="0">
            <a:spAutoFit/>
          </a:bodyPr>
          <a:lstStyle/>
          <a:p>
            <a:r>
              <a:rPr lang="en-US" sz="2800" b="1" dirty="0">
                <a:solidFill>
                  <a:srgbClr val="357370"/>
                </a:solidFill>
              </a:rPr>
              <a:t>&gt;1.6 M hours </a:t>
            </a:r>
            <a:br>
              <a:rPr lang="en-US" sz="2800" b="1" dirty="0">
                <a:solidFill>
                  <a:srgbClr val="357370"/>
                </a:solidFill>
              </a:rPr>
            </a:br>
            <a:r>
              <a:rPr lang="en-US" sz="2800" b="1" dirty="0">
                <a:solidFill>
                  <a:srgbClr val="357370"/>
                </a:solidFill>
              </a:rPr>
              <a:t>$43 M of service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95536893_riverine mary with box turtle g..jpg"/>
          <p:cNvPicPr>
            <a:picLocks noChangeAspect="1"/>
          </p:cNvPicPr>
          <p:nvPr/>
        </p:nvPicPr>
        <p:blipFill>
          <a:blip r:embed="rId3" cstate="email"/>
          <a:stretch>
            <a:fillRect/>
          </a:stretch>
        </p:blipFill>
        <p:spPr>
          <a:xfrm>
            <a:off x="228600" y="171450"/>
            <a:ext cx="8686800" cy="6515100"/>
          </a:xfrm>
          <a:prstGeom prst="rect">
            <a:avLst/>
          </a:prstGeom>
          <a:effectLst>
            <a:outerShdw blurRad="50800" dist="1270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89548944_hrc vmn planting bobwhite habitat at park in williamsburg.jpg"/>
          <p:cNvPicPr>
            <a:picLocks noChangeAspect="1"/>
          </p:cNvPicPr>
          <p:nvPr/>
        </p:nvPicPr>
        <p:blipFill>
          <a:blip r:embed="rId3" cstate="email"/>
          <a:stretch>
            <a:fillRect/>
          </a:stretch>
        </p:blipFill>
        <p:spPr>
          <a:xfrm>
            <a:off x="409575" y="99060"/>
            <a:ext cx="8324850" cy="6659880"/>
          </a:xfrm>
          <a:prstGeom prst="rect">
            <a:avLst/>
          </a:prstGeom>
          <a:effectLst>
            <a:outerShdw blurRad="50800" dist="127000" dir="2700000" algn="tl" rotWithShape="0">
              <a:prstClr val="black">
                <a:alpha val="40000"/>
              </a:prst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52400" y="152400"/>
            <a:ext cx="8839200" cy="1143000"/>
          </a:xfrm>
        </p:spPr>
        <p:txBody>
          <a:bodyPr>
            <a:normAutofit/>
          </a:bodyPr>
          <a:lstStyle/>
          <a:p>
            <a:r>
              <a:rPr lang="en-US" sz="3400" dirty="0"/>
              <a:t>Virginia Master Naturalist  Sponsors</a:t>
            </a:r>
          </a:p>
        </p:txBody>
      </p:sp>
      <p:pic>
        <p:nvPicPr>
          <p:cNvPr id="90115" name="Picture 3" descr="DOF Logo"/>
          <p:cNvPicPr>
            <a:picLocks noChangeAspect="1" noChangeArrowheads="1"/>
          </p:cNvPicPr>
          <p:nvPr/>
        </p:nvPicPr>
        <p:blipFill>
          <a:blip r:embed="rId3" cstate="email"/>
          <a:srcRect/>
          <a:stretch>
            <a:fillRect/>
          </a:stretch>
        </p:blipFill>
        <p:spPr bwMode="auto">
          <a:xfrm>
            <a:off x="3353571" y="3939880"/>
            <a:ext cx="792956" cy="914400"/>
          </a:xfrm>
          <a:prstGeom prst="rect">
            <a:avLst/>
          </a:prstGeom>
          <a:noFill/>
        </p:spPr>
      </p:pic>
      <p:pic>
        <p:nvPicPr>
          <p:cNvPr id="90117" name="Picture 5" descr="dcrwee2"/>
          <p:cNvPicPr>
            <a:picLocks noChangeAspect="1" noChangeArrowheads="1"/>
          </p:cNvPicPr>
          <p:nvPr/>
        </p:nvPicPr>
        <p:blipFill>
          <a:blip r:embed="rId4" cstate="email"/>
          <a:srcRect/>
          <a:stretch>
            <a:fillRect/>
          </a:stretch>
        </p:blipFill>
        <p:spPr bwMode="auto">
          <a:xfrm>
            <a:off x="2336075" y="3140501"/>
            <a:ext cx="1881049" cy="685799"/>
          </a:xfrm>
          <a:prstGeom prst="rect">
            <a:avLst/>
          </a:prstGeom>
          <a:noFill/>
          <a:effectLst/>
        </p:spPr>
      </p:pic>
      <p:sp>
        <p:nvSpPr>
          <p:cNvPr id="90121" name="Text Box 9"/>
          <p:cNvSpPr txBox="1">
            <a:spLocks noChangeArrowheads="1"/>
          </p:cNvSpPr>
          <p:nvPr/>
        </p:nvSpPr>
        <p:spPr bwMode="auto">
          <a:xfrm>
            <a:off x="3009900" y="5029200"/>
            <a:ext cx="3124200" cy="457200"/>
          </a:xfrm>
          <a:prstGeom prst="rect">
            <a:avLst/>
          </a:prstGeom>
          <a:noFill/>
          <a:ln w="9525">
            <a:noFill/>
            <a:miter lim="800000"/>
            <a:headEnd/>
            <a:tailEnd/>
          </a:ln>
          <a:effectLst/>
        </p:spPr>
        <p:txBody>
          <a:bodyPr anchor="ctr">
            <a:spAutoFit/>
          </a:bodyPr>
          <a:lstStyle/>
          <a:p>
            <a:pPr>
              <a:spcBef>
                <a:spcPct val="50000"/>
              </a:spcBef>
            </a:pPr>
            <a:r>
              <a:rPr lang="en-US" sz="2400" b="1" dirty="0">
                <a:latin typeface="Century Schoolbook" pitchFamily="18" charset="0"/>
              </a:rPr>
              <a:t>Also supported by:</a:t>
            </a:r>
          </a:p>
        </p:txBody>
      </p:sp>
      <p:sp>
        <p:nvSpPr>
          <p:cNvPr id="90123" name="Text Box 11"/>
          <p:cNvSpPr txBox="1">
            <a:spLocks noChangeArrowheads="1"/>
          </p:cNvSpPr>
          <p:nvPr/>
        </p:nvSpPr>
        <p:spPr bwMode="auto">
          <a:xfrm>
            <a:off x="1905000" y="1143000"/>
            <a:ext cx="5334000" cy="457200"/>
          </a:xfrm>
          <a:prstGeom prst="rect">
            <a:avLst/>
          </a:prstGeom>
          <a:noFill/>
          <a:ln w="9525">
            <a:noFill/>
            <a:miter lim="800000"/>
            <a:headEnd/>
            <a:tailEnd/>
          </a:ln>
          <a:effectLst/>
        </p:spPr>
        <p:txBody>
          <a:bodyPr>
            <a:spAutoFit/>
          </a:bodyPr>
          <a:lstStyle/>
          <a:p>
            <a:pPr algn="ctr">
              <a:spcBef>
                <a:spcPct val="50000"/>
              </a:spcBef>
            </a:pPr>
            <a:r>
              <a:rPr lang="en-US" sz="2400" b="1" dirty="0">
                <a:latin typeface="Century Schoolbook" pitchFamily="18" charset="0"/>
              </a:rPr>
              <a:t>Sponsored by 7 agencies:</a:t>
            </a:r>
            <a:r>
              <a:rPr lang="en-US" b="1" dirty="0">
                <a:latin typeface="Century Schoolbook" pitchFamily="18" charset="0"/>
              </a:rPr>
              <a:t> </a:t>
            </a:r>
          </a:p>
        </p:txBody>
      </p:sp>
      <p:pic>
        <p:nvPicPr>
          <p:cNvPr id="12" name="Picture 11" descr="3_Logo_ColorSmall.png"/>
          <p:cNvPicPr>
            <a:picLocks noChangeAspect="1"/>
          </p:cNvPicPr>
          <p:nvPr/>
        </p:nvPicPr>
        <p:blipFill>
          <a:blip r:embed="rId5" cstate="email"/>
          <a:stretch>
            <a:fillRect/>
          </a:stretch>
        </p:blipFill>
        <p:spPr>
          <a:xfrm>
            <a:off x="6019800" y="5486400"/>
            <a:ext cx="2285714" cy="1142857"/>
          </a:xfrm>
          <a:prstGeom prst="rect">
            <a:avLst/>
          </a:prstGeom>
        </p:spPr>
      </p:pic>
      <p:pic>
        <p:nvPicPr>
          <p:cNvPr id="11" name="Picture 10" descr="CNRE Logo.tif"/>
          <p:cNvPicPr>
            <a:picLocks noChangeAspect="1"/>
          </p:cNvPicPr>
          <p:nvPr/>
        </p:nvPicPr>
        <p:blipFill>
          <a:blip r:embed="rId6" cstate="email"/>
          <a:stretch>
            <a:fillRect/>
          </a:stretch>
        </p:blipFill>
        <p:spPr>
          <a:xfrm>
            <a:off x="381000" y="5562600"/>
            <a:ext cx="4675439" cy="1143000"/>
          </a:xfrm>
          <a:prstGeom prst="rect">
            <a:avLst/>
          </a:prstGeom>
        </p:spPr>
      </p:pic>
      <p:pic>
        <p:nvPicPr>
          <p:cNvPr id="16" name="Picture 15" descr="VMNH_logo_CMYK.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90198" y="4001561"/>
            <a:ext cx="1485899" cy="685800"/>
          </a:xfrm>
          <a:prstGeom prst="rect">
            <a:avLst/>
          </a:prstGeom>
        </p:spPr>
      </p:pic>
      <p:pic>
        <p:nvPicPr>
          <p:cNvPr id="15" name="Picture 14" descr="VCE-ClrLogo.gif"/>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76599" y="1845381"/>
            <a:ext cx="2514600" cy="985101"/>
          </a:xfrm>
          <a:prstGeom prst="rect">
            <a:avLst/>
          </a:prstGeom>
        </p:spPr>
      </p:pic>
      <p:pic>
        <p:nvPicPr>
          <p:cNvPr id="2" name="Picture 1" descr="ccrm_clear.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237626" y="3980678"/>
            <a:ext cx="1570703" cy="685800"/>
          </a:xfrm>
          <a:prstGeom prst="rect">
            <a:avLst/>
          </a:prstGeom>
        </p:spPr>
      </p:pic>
      <p:pic>
        <p:nvPicPr>
          <p:cNvPr id="4" name="Picture 3" descr="Logo, company name&#10;&#10;Description automatically generated">
            <a:extLst>
              <a:ext uri="{FF2B5EF4-FFF2-40B4-BE49-F238E27FC236}">
                <a16:creationId xmlns:a16="http://schemas.microsoft.com/office/drawing/2014/main" id="{652DBB37-EDA0-2B47-8F87-038F48100DB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368038" y="2938225"/>
            <a:ext cx="792956" cy="925115"/>
          </a:xfrm>
          <a:prstGeom prst="rect">
            <a:avLst/>
          </a:prstGeom>
        </p:spPr>
      </p:pic>
      <p:pic>
        <p:nvPicPr>
          <p:cNvPr id="6" name="Picture 5" descr="Logo, company name&#10;&#10;Description automatically generated">
            <a:extLst>
              <a:ext uri="{FF2B5EF4-FFF2-40B4-BE49-F238E27FC236}">
                <a16:creationId xmlns:a16="http://schemas.microsoft.com/office/drawing/2014/main" id="{EB0AB8C3-0BA6-DF40-AF61-FF842296428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90600" y="3980678"/>
            <a:ext cx="2000685" cy="87360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296400" cy="609600"/>
          </a:xfrm>
        </p:spPr>
        <p:txBody>
          <a:bodyPr>
            <a:normAutofit fontScale="90000"/>
          </a:bodyPr>
          <a:lstStyle/>
          <a:p>
            <a:r>
              <a:rPr lang="en-US" sz="4000" dirty="0"/>
              <a:t>VA Department of Forestry</a:t>
            </a:r>
          </a:p>
        </p:txBody>
      </p:sp>
      <p:pic>
        <p:nvPicPr>
          <p:cNvPr id="26629" name="Picture 5" descr="DOF Logo"/>
          <p:cNvPicPr>
            <a:picLocks noChangeAspect="1" noChangeArrowheads="1"/>
          </p:cNvPicPr>
          <p:nvPr/>
        </p:nvPicPr>
        <p:blipFill>
          <a:blip r:embed="rId2" cstate="email"/>
          <a:srcRect/>
          <a:stretch>
            <a:fillRect/>
          </a:stretch>
        </p:blipFill>
        <p:spPr bwMode="auto">
          <a:xfrm>
            <a:off x="3657600" y="914400"/>
            <a:ext cx="1717675" cy="1981200"/>
          </a:xfrm>
          <a:prstGeom prst="rect">
            <a:avLst/>
          </a:prstGeom>
          <a:noFill/>
        </p:spPr>
      </p:pic>
      <p:sp>
        <p:nvSpPr>
          <p:cNvPr id="26636" name="Rectangle 12"/>
          <p:cNvSpPr>
            <a:spLocks noChangeArrowheads="1"/>
          </p:cNvSpPr>
          <p:nvPr/>
        </p:nvSpPr>
        <p:spPr bwMode="auto">
          <a:xfrm>
            <a:off x="457200" y="3263482"/>
            <a:ext cx="5181600" cy="3139321"/>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6200000" scaled="1"/>
            <a:tileRect/>
          </a:gradFill>
          <a:ln w="9525">
            <a:noFill/>
            <a:miter lim="800000"/>
            <a:headEnd/>
            <a:tailEnd/>
          </a:ln>
          <a:effectLst>
            <a:softEdge rad="317500"/>
          </a:effectLst>
        </p:spPr>
        <p:txBody>
          <a:bodyPr anchor="ctr">
            <a:spAutoFit/>
          </a:bodyPr>
          <a:lstStyle/>
          <a:p>
            <a:pPr algn="ctr"/>
            <a:r>
              <a:rPr lang="en-US" b="1" dirty="0"/>
              <a:t>Mission: </a:t>
            </a:r>
            <a:r>
              <a:rPr lang="en-US" dirty="0"/>
              <a:t>We protect and develop healthy, sustainable forest resources for Virginians.</a:t>
            </a:r>
          </a:p>
          <a:p>
            <a:pPr algn="ctr"/>
            <a:endParaRPr lang="en-US" b="1" dirty="0"/>
          </a:p>
          <a:p>
            <a:pPr marL="285750" indent="-285750">
              <a:buFont typeface="Arial" panose="020B0604020202020204" pitchFamily="34" charset="0"/>
              <a:buChar char="•"/>
            </a:pPr>
            <a:r>
              <a:rPr lang="en-US" dirty="0"/>
              <a:t>Protects &gt;16 million acres of forest land from fire, insects, and disease. </a:t>
            </a:r>
          </a:p>
          <a:p>
            <a:pPr marL="285750" indent="-285750">
              <a:buFont typeface="Arial" panose="020B0604020202020204" pitchFamily="34" charset="0"/>
              <a:buChar char="•"/>
            </a:pPr>
            <a:r>
              <a:rPr lang="en-US" dirty="0"/>
              <a:t>Manages 25 State Forests and other state lands totaling &gt;69,000 acres for timber, recreation, water, research, wildlife, and biodiversity. </a:t>
            </a:r>
          </a:p>
          <a:p>
            <a:pPr marL="285750" indent="-285750">
              <a:buFont typeface="Arial" panose="020B0604020202020204" pitchFamily="34" charset="0"/>
              <a:buChar char="•"/>
            </a:pPr>
            <a:r>
              <a:rPr lang="en-US" dirty="0"/>
              <a:t>Provides technical advice to private forest landowners</a:t>
            </a:r>
          </a:p>
          <a:p>
            <a:pPr algn="ctr" eaLnBrk="0" hangingPunct="0"/>
            <a:endParaRPr lang="en-US" dirty="0"/>
          </a:p>
        </p:txBody>
      </p:sp>
      <p:sp>
        <p:nvSpPr>
          <p:cNvPr id="26638" name="Text Box 14"/>
          <p:cNvSpPr txBox="1">
            <a:spLocks noChangeArrowheads="1"/>
          </p:cNvSpPr>
          <p:nvPr/>
        </p:nvSpPr>
        <p:spPr bwMode="auto">
          <a:xfrm>
            <a:off x="2514600" y="6338888"/>
            <a:ext cx="4800600" cy="519112"/>
          </a:xfrm>
          <a:prstGeom prst="rect">
            <a:avLst/>
          </a:prstGeom>
          <a:noFill/>
          <a:ln w="9525">
            <a:noFill/>
            <a:miter lim="800000"/>
            <a:headEnd/>
            <a:tailEnd/>
          </a:ln>
          <a:effectLst/>
        </p:spPr>
        <p:txBody>
          <a:bodyPr>
            <a:spAutoFit/>
          </a:bodyPr>
          <a:lstStyle/>
          <a:p>
            <a:pPr>
              <a:spcBef>
                <a:spcPct val="50000"/>
              </a:spcBef>
            </a:pPr>
            <a:r>
              <a:rPr lang="en-US" sz="2800">
                <a:hlinkClick r:id="rId3"/>
              </a:rPr>
              <a:t>http://www.dof.virginia.gov</a:t>
            </a:r>
            <a:r>
              <a:rPr lang="en-US"/>
              <a:t> </a:t>
            </a:r>
          </a:p>
        </p:txBody>
      </p:sp>
      <p:pic>
        <p:nvPicPr>
          <p:cNvPr id="26639" name="Picture 15" descr="Fire"/>
          <p:cNvPicPr>
            <a:picLocks noChangeAspect="1" noChangeArrowheads="1"/>
          </p:cNvPicPr>
          <p:nvPr/>
        </p:nvPicPr>
        <p:blipFill>
          <a:blip r:embed="rId4" cstate="email"/>
          <a:srcRect/>
          <a:stretch>
            <a:fillRect/>
          </a:stretch>
        </p:blipFill>
        <p:spPr bwMode="auto">
          <a:xfrm>
            <a:off x="5715000" y="3276600"/>
            <a:ext cx="3048000" cy="2286000"/>
          </a:xfrm>
          <a:prstGeom prst="rect">
            <a:avLst/>
          </a:prstGeom>
          <a:noFill/>
          <a:ln w="9525">
            <a:noFill/>
            <a:miter lim="800000"/>
            <a:headEnd/>
            <a:tailEnd/>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296400" cy="609600"/>
          </a:xfrm>
        </p:spPr>
        <p:txBody>
          <a:bodyPr>
            <a:normAutofit fontScale="90000"/>
          </a:bodyPr>
          <a:lstStyle/>
          <a:p>
            <a:r>
              <a:rPr lang="en-US" sz="3600" dirty="0"/>
              <a:t>VA Department of Wildlife Resources</a:t>
            </a:r>
          </a:p>
        </p:txBody>
      </p:sp>
      <p:sp>
        <p:nvSpPr>
          <p:cNvPr id="27660" name="Rectangle 12"/>
          <p:cNvSpPr>
            <a:spLocks noChangeArrowheads="1"/>
          </p:cNvSpPr>
          <p:nvPr/>
        </p:nvSpPr>
        <p:spPr bwMode="auto">
          <a:xfrm>
            <a:off x="381000" y="2765644"/>
            <a:ext cx="5829300" cy="2862322"/>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6200000" scaled="1"/>
            <a:tileRect/>
          </a:gradFill>
          <a:ln w="9525">
            <a:noFill/>
            <a:miter lim="800000"/>
            <a:headEnd/>
            <a:tailEnd/>
          </a:ln>
          <a:effectLst>
            <a:softEdge rad="317500"/>
          </a:effectLst>
        </p:spPr>
        <p:txBody>
          <a:bodyPr wrap="square" anchor="ctr">
            <a:spAutoFit/>
          </a:bodyPr>
          <a:lstStyle/>
          <a:p>
            <a:pPr algn="ctr"/>
            <a:r>
              <a:rPr lang="en-US" b="1" dirty="0"/>
              <a:t>Mission:</a:t>
            </a:r>
          </a:p>
          <a:p>
            <a:pPr algn="ctr"/>
            <a:r>
              <a:rPr lang="en-US" b="1" dirty="0"/>
              <a:t>Conserve</a:t>
            </a:r>
            <a:r>
              <a:rPr lang="en-US" dirty="0"/>
              <a:t> and manage wildlife populations and habitat for the benefit of present and future generations.</a:t>
            </a:r>
          </a:p>
          <a:p>
            <a:pPr algn="ctr"/>
            <a:endParaRPr lang="en-US" dirty="0"/>
          </a:p>
          <a:p>
            <a:pPr algn="ctr"/>
            <a:r>
              <a:rPr lang="en-US" b="1" dirty="0"/>
              <a:t>Connect</a:t>
            </a:r>
            <a:r>
              <a:rPr lang="en-US" dirty="0"/>
              <a:t> people to Virginia’s outdoors through boating, education, fishing, hunting, trapping, wildlife viewing, and other wildlife-related activities.</a:t>
            </a:r>
          </a:p>
          <a:p>
            <a:pPr algn="ctr"/>
            <a:endParaRPr lang="en-US" dirty="0"/>
          </a:p>
          <a:p>
            <a:pPr algn="ctr"/>
            <a:r>
              <a:rPr lang="en-US" b="1" dirty="0"/>
              <a:t>Protect</a:t>
            </a:r>
            <a:r>
              <a:rPr lang="en-US" dirty="0"/>
              <a:t> people and property by promoting safe outdoor experiences and managing human-wildlife conflicts.</a:t>
            </a:r>
          </a:p>
        </p:txBody>
      </p:sp>
      <p:sp>
        <p:nvSpPr>
          <p:cNvPr id="27661" name="Text Box 13"/>
          <p:cNvSpPr txBox="1">
            <a:spLocks noChangeArrowheads="1"/>
          </p:cNvSpPr>
          <p:nvPr/>
        </p:nvSpPr>
        <p:spPr bwMode="auto">
          <a:xfrm>
            <a:off x="2667000" y="6248400"/>
            <a:ext cx="5867400" cy="519113"/>
          </a:xfrm>
          <a:prstGeom prst="rect">
            <a:avLst/>
          </a:prstGeom>
          <a:noFill/>
          <a:ln w="9525">
            <a:noFill/>
            <a:miter lim="800000"/>
            <a:headEnd/>
            <a:tailEnd/>
          </a:ln>
          <a:effectLst/>
        </p:spPr>
        <p:txBody>
          <a:bodyPr>
            <a:spAutoFit/>
          </a:bodyPr>
          <a:lstStyle/>
          <a:p>
            <a:pPr>
              <a:spcBef>
                <a:spcPct val="50000"/>
              </a:spcBef>
            </a:pPr>
            <a:r>
              <a:rPr lang="en-US" sz="2800" dirty="0">
                <a:hlinkClick r:id="rId2"/>
              </a:rPr>
              <a:t>http://www.dwr.virginia.gov</a:t>
            </a:r>
            <a:r>
              <a:rPr lang="en-US" sz="2800" dirty="0"/>
              <a:t> </a:t>
            </a:r>
          </a:p>
        </p:txBody>
      </p:sp>
      <p:pic>
        <p:nvPicPr>
          <p:cNvPr id="27663" name="Picture 15" descr="faq-antlered-bucks"/>
          <p:cNvPicPr>
            <a:picLocks noChangeAspect="1" noChangeArrowheads="1"/>
          </p:cNvPicPr>
          <p:nvPr/>
        </p:nvPicPr>
        <p:blipFill>
          <a:blip r:embed="rId3" cstate="email"/>
          <a:srcRect/>
          <a:stretch>
            <a:fillRect/>
          </a:stretch>
        </p:blipFill>
        <p:spPr bwMode="auto">
          <a:xfrm>
            <a:off x="6210300" y="2694266"/>
            <a:ext cx="2552700" cy="2933700"/>
          </a:xfrm>
          <a:prstGeom prst="rect">
            <a:avLst/>
          </a:prstGeom>
          <a:noFill/>
        </p:spPr>
      </p:pic>
      <p:pic>
        <p:nvPicPr>
          <p:cNvPr id="4" name="Picture 3" descr="A close up of a sign&#10;&#10;Description automatically generated">
            <a:extLst>
              <a:ext uri="{FF2B5EF4-FFF2-40B4-BE49-F238E27FC236}">
                <a16:creationId xmlns:a16="http://schemas.microsoft.com/office/drawing/2014/main" id="{EA390378-01B9-6E47-A375-AFD131EF8A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33800" y="645290"/>
            <a:ext cx="1447800" cy="1689100"/>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296400" cy="609600"/>
          </a:xfrm>
        </p:spPr>
        <p:txBody>
          <a:bodyPr>
            <a:normAutofit/>
          </a:bodyPr>
          <a:lstStyle/>
          <a:p>
            <a:r>
              <a:rPr lang="en-US" sz="3400" dirty="0"/>
              <a:t>VA Department of Conservation and Recreation</a:t>
            </a:r>
          </a:p>
        </p:txBody>
      </p:sp>
      <p:pic>
        <p:nvPicPr>
          <p:cNvPr id="28676" name="Picture 4" descr="dcrwee2"/>
          <p:cNvPicPr>
            <a:picLocks noChangeAspect="1" noChangeArrowheads="1"/>
          </p:cNvPicPr>
          <p:nvPr/>
        </p:nvPicPr>
        <p:blipFill>
          <a:blip r:embed="rId3" cstate="email"/>
          <a:srcRect/>
          <a:stretch>
            <a:fillRect/>
          </a:stretch>
        </p:blipFill>
        <p:spPr bwMode="auto">
          <a:xfrm>
            <a:off x="2895600" y="914400"/>
            <a:ext cx="2971800" cy="1084263"/>
          </a:xfrm>
          <a:prstGeom prst="rect">
            <a:avLst/>
          </a:prstGeom>
          <a:noFill/>
        </p:spPr>
      </p:pic>
      <p:sp>
        <p:nvSpPr>
          <p:cNvPr id="28684" name="Rectangle 12"/>
          <p:cNvSpPr>
            <a:spLocks noChangeArrowheads="1"/>
          </p:cNvSpPr>
          <p:nvPr/>
        </p:nvSpPr>
        <p:spPr bwMode="auto">
          <a:xfrm>
            <a:off x="381000" y="2884457"/>
            <a:ext cx="5181600" cy="2862322"/>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6200000" scaled="1"/>
            <a:tileRect/>
          </a:gradFill>
          <a:ln w="9525">
            <a:noFill/>
            <a:miter lim="800000"/>
            <a:headEnd/>
            <a:tailEnd/>
          </a:ln>
          <a:effectLst>
            <a:softEdge rad="317500"/>
          </a:effectLst>
        </p:spPr>
        <p:txBody>
          <a:bodyPr anchor="ctr">
            <a:spAutoFit/>
          </a:bodyPr>
          <a:lstStyle/>
          <a:p>
            <a:pPr algn="ctr"/>
            <a:r>
              <a:rPr lang="en-US" b="1" dirty="0"/>
              <a:t>Mission: </a:t>
            </a:r>
            <a:r>
              <a:rPr lang="en-US" dirty="0"/>
              <a:t>DCR enables and encourages people to enjoy and benefit from Virginia’s natural and cultural resources</a:t>
            </a:r>
            <a:br>
              <a:rPr lang="en-US" dirty="0"/>
            </a:br>
            <a:endParaRPr lang="en-US" dirty="0"/>
          </a:p>
          <a:p>
            <a:pPr>
              <a:buFontTx/>
              <a:buChar char="•"/>
            </a:pPr>
            <a:r>
              <a:rPr lang="en-US" dirty="0"/>
              <a:t>State Parks</a:t>
            </a:r>
          </a:p>
          <a:p>
            <a:pPr>
              <a:buFontTx/>
              <a:buChar char="•"/>
            </a:pPr>
            <a:r>
              <a:rPr lang="en-US" dirty="0"/>
              <a:t>Soil and Water Conservation</a:t>
            </a:r>
          </a:p>
          <a:p>
            <a:pPr>
              <a:buFontTx/>
              <a:buChar char="•"/>
            </a:pPr>
            <a:r>
              <a:rPr lang="en-US" dirty="0"/>
              <a:t>Natural Heritage Program</a:t>
            </a:r>
          </a:p>
          <a:p>
            <a:pPr>
              <a:buFontTx/>
              <a:buChar char="•"/>
            </a:pPr>
            <a:r>
              <a:rPr lang="en-US" dirty="0"/>
              <a:t>Dam safety and floodplain management</a:t>
            </a:r>
          </a:p>
          <a:p>
            <a:pPr>
              <a:buFontTx/>
              <a:buChar char="•"/>
            </a:pPr>
            <a:r>
              <a:rPr lang="en-US" dirty="0"/>
              <a:t>Land conservation</a:t>
            </a:r>
          </a:p>
          <a:p>
            <a:pPr>
              <a:buFontTx/>
              <a:buChar char="•"/>
            </a:pPr>
            <a:r>
              <a:rPr lang="en-US" dirty="0"/>
              <a:t>Recreation planning</a:t>
            </a:r>
          </a:p>
        </p:txBody>
      </p:sp>
      <p:pic>
        <p:nvPicPr>
          <p:cNvPr id="28686" name="Picture 14" descr="IMG_1603"/>
          <p:cNvPicPr>
            <a:picLocks noChangeAspect="1" noChangeArrowheads="1"/>
          </p:cNvPicPr>
          <p:nvPr/>
        </p:nvPicPr>
        <p:blipFill>
          <a:blip r:embed="rId4" cstate="email"/>
          <a:srcRect/>
          <a:stretch>
            <a:fillRect/>
          </a:stretch>
        </p:blipFill>
        <p:spPr bwMode="auto">
          <a:xfrm>
            <a:off x="5943600" y="2209800"/>
            <a:ext cx="2605088" cy="3905250"/>
          </a:xfrm>
          <a:prstGeom prst="rect">
            <a:avLst/>
          </a:prstGeom>
          <a:noFill/>
          <a:ln w="9525">
            <a:noFill/>
            <a:miter lim="800000"/>
            <a:headEnd/>
            <a:tailEnd/>
          </a:ln>
        </p:spPr>
      </p:pic>
      <p:sp>
        <p:nvSpPr>
          <p:cNvPr id="28687" name="Text Box 15"/>
          <p:cNvSpPr txBox="1">
            <a:spLocks noChangeArrowheads="1"/>
          </p:cNvSpPr>
          <p:nvPr/>
        </p:nvSpPr>
        <p:spPr bwMode="auto">
          <a:xfrm>
            <a:off x="2667000" y="6324600"/>
            <a:ext cx="6248400" cy="519113"/>
          </a:xfrm>
          <a:prstGeom prst="rect">
            <a:avLst/>
          </a:prstGeom>
          <a:noFill/>
          <a:ln w="9525">
            <a:noFill/>
            <a:miter lim="800000"/>
            <a:headEnd/>
            <a:tailEnd/>
          </a:ln>
          <a:effectLst/>
        </p:spPr>
        <p:txBody>
          <a:bodyPr>
            <a:spAutoFit/>
          </a:bodyPr>
          <a:lstStyle/>
          <a:p>
            <a:pPr>
              <a:spcBef>
                <a:spcPct val="50000"/>
              </a:spcBef>
            </a:pPr>
            <a:r>
              <a:rPr lang="en-US" sz="2800">
                <a:hlinkClick r:id="rId5"/>
              </a:rPr>
              <a:t>http://www.dcr.virginia.gov</a:t>
            </a:r>
            <a:r>
              <a:rPr lang="en-US" sz="2800"/>
              <a:t> </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Virginia Department of </a:t>
            </a:r>
            <a:br>
              <a:rPr lang="en-US" dirty="0"/>
            </a:br>
            <a:r>
              <a:rPr lang="en-US" dirty="0"/>
              <a:t>Environmental Quality</a:t>
            </a:r>
          </a:p>
        </p:txBody>
      </p:sp>
      <p:sp>
        <p:nvSpPr>
          <p:cNvPr id="4" name="Rectangle 12"/>
          <p:cNvSpPr>
            <a:spLocks noChangeArrowheads="1"/>
          </p:cNvSpPr>
          <p:nvPr/>
        </p:nvSpPr>
        <p:spPr bwMode="auto">
          <a:xfrm>
            <a:off x="289560" y="2636520"/>
            <a:ext cx="5181600" cy="3139321"/>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6200000" scaled="1"/>
            <a:tileRect/>
          </a:gradFill>
          <a:ln w="9525">
            <a:noFill/>
            <a:miter lim="800000"/>
            <a:headEnd/>
            <a:tailEnd/>
          </a:ln>
          <a:effectLst>
            <a:softEdge rad="317500"/>
          </a:effectLst>
        </p:spPr>
        <p:txBody>
          <a:bodyPr anchor="ctr">
            <a:spAutoFit/>
          </a:bodyPr>
          <a:lstStyle/>
          <a:p>
            <a:pPr algn="ctr"/>
            <a:r>
              <a:rPr lang="en-US" b="1" dirty="0"/>
              <a:t>Mission:</a:t>
            </a:r>
            <a:r>
              <a:rPr lang="en-US" dirty="0"/>
              <a:t> DEQ protects and enhances Virginia’s environment, and promotes the health and well being of the citizens of the Commonwealth</a:t>
            </a:r>
          </a:p>
          <a:p>
            <a:endParaRPr lang="en-US" dirty="0"/>
          </a:p>
          <a:p>
            <a:pPr>
              <a:buFont typeface="Arial" pitchFamily="34" charset="0"/>
              <a:buChar char="•"/>
            </a:pPr>
            <a:r>
              <a:rPr lang="en-US" dirty="0"/>
              <a:t>Administers state and federal laws and regulations for air quality, water quality, water supply and waste management.  </a:t>
            </a:r>
          </a:p>
          <a:p>
            <a:pPr>
              <a:buFont typeface="Arial" pitchFamily="34" charset="0"/>
              <a:buChar char="•"/>
            </a:pPr>
            <a:r>
              <a:rPr lang="en-US" dirty="0"/>
              <a:t>DEQ issues permits, conducts inspections and monitoring, and enforces regulations and permits</a:t>
            </a:r>
          </a:p>
          <a:p>
            <a:pPr>
              <a:buFont typeface="Arial" pitchFamily="34" charset="0"/>
              <a:buChar char="•"/>
            </a:pPr>
            <a:r>
              <a:rPr lang="en-US" dirty="0"/>
              <a:t>Organizes citizen water quality monitoring</a:t>
            </a:r>
          </a:p>
          <a:p>
            <a:pPr>
              <a:buFontTx/>
              <a:buChar char="•"/>
            </a:pPr>
            <a:endParaRPr lang="en-US" dirty="0"/>
          </a:p>
        </p:txBody>
      </p:sp>
      <p:pic>
        <p:nvPicPr>
          <p:cNvPr id="5" name="Picture 4" descr="rivanna_watertesting_idaswenson.jpg"/>
          <p:cNvPicPr>
            <a:picLocks noChangeAspect="1"/>
          </p:cNvPicPr>
          <p:nvPr/>
        </p:nvPicPr>
        <p:blipFill>
          <a:blip r:embed="rId2" cstate="email"/>
          <a:stretch>
            <a:fillRect/>
          </a:stretch>
        </p:blipFill>
        <p:spPr>
          <a:xfrm>
            <a:off x="5486400" y="2667000"/>
            <a:ext cx="3556000" cy="2667000"/>
          </a:xfrm>
          <a:prstGeom prst="rect">
            <a:avLst/>
          </a:prstGeom>
        </p:spPr>
      </p:pic>
      <p:pic>
        <p:nvPicPr>
          <p:cNvPr id="7" name="Picture 6" descr="Logo, company name&#10;&#10;Description automatically generated">
            <a:extLst>
              <a:ext uri="{FF2B5EF4-FFF2-40B4-BE49-F238E27FC236}">
                <a16:creationId xmlns:a16="http://schemas.microsoft.com/office/drawing/2014/main" id="{BBEE1D31-5417-CE4A-82F1-52796F08A9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6600" y="1333214"/>
            <a:ext cx="3048000" cy="13309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nSpc>
                <a:spcPct val="80000"/>
              </a:lnSpc>
            </a:pPr>
            <a:r>
              <a:rPr lang="en-US" b="1" dirty="0"/>
              <a:t>Introductory Class Objectives</a:t>
            </a:r>
          </a:p>
        </p:txBody>
      </p:sp>
      <p:sp>
        <p:nvSpPr>
          <p:cNvPr id="3" name="Rectangle 2"/>
          <p:cNvSpPr/>
          <p:nvPr/>
        </p:nvSpPr>
        <p:spPr>
          <a:xfrm>
            <a:off x="457200" y="914400"/>
            <a:ext cx="8077200" cy="4827155"/>
          </a:xfrm>
          <a:prstGeom prst="rect">
            <a:avLst/>
          </a:prstGeom>
          <a:gradFill>
            <a:gsLst>
              <a:gs pos="0">
                <a:srgbClr val="FFFF66">
                  <a:tint val="66000"/>
                  <a:satMod val="160000"/>
                </a:srgbClr>
              </a:gs>
              <a:gs pos="50000">
                <a:srgbClr val="FFFF66">
                  <a:tint val="44500"/>
                  <a:satMod val="160000"/>
                </a:srgbClr>
              </a:gs>
              <a:gs pos="100000">
                <a:srgbClr val="FFFF66">
                  <a:tint val="23500"/>
                  <a:satMod val="160000"/>
                </a:srgbClr>
              </a:gs>
            </a:gsLst>
            <a:lin ang="16200000" scaled="1"/>
          </a:gradFill>
          <a:effectLst>
            <a:softEdge rad="317500"/>
          </a:effectLst>
        </p:spPr>
        <p:txBody>
          <a:bodyPr wrap="square">
            <a:spAutoFit/>
          </a:bodyPr>
          <a:lstStyle/>
          <a:p>
            <a:pPr>
              <a:lnSpc>
                <a:spcPct val="80000"/>
              </a:lnSpc>
              <a:buFont typeface="Arial" pitchFamily="34" charset="0"/>
              <a:buChar char="•"/>
            </a:pPr>
            <a:r>
              <a:rPr lang="en-US" sz="2400" dirty="0"/>
              <a:t>Describe what a Master Naturalist volunteer is</a:t>
            </a:r>
            <a:br>
              <a:rPr lang="en-US" sz="2400" dirty="0"/>
            </a:br>
            <a:endParaRPr lang="en-US" sz="2400" dirty="0"/>
          </a:p>
          <a:p>
            <a:pPr>
              <a:lnSpc>
                <a:spcPct val="80000"/>
              </a:lnSpc>
              <a:buFont typeface="Arial" pitchFamily="34" charset="0"/>
              <a:buChar char="•"/>
            </a:pPr>
            <a:r>
              <a:rPr lang="en-US" sz="2400" dirty="0"/>
              <a:t>Identify and communicate the mission and goals of the Master Naturalist program</a:t>
            </a:r>
            <a:br>
              <a:rPr lang="en-US" sz="2400" dirty="0"/>
            </a:br>
            <a:endParaRPr lang="en-US" sz="2400" dirty="0"/>
          </a:p>
          <a:p>
            <a:pPr>
              <a:lnSpc>
                <a:spcPct val="80000"/>
              </a:lnSpc>
              <a:buFont typeface="Arial" pitchFamily="34" charset="0"/>
              <a:buChar char="•"/>
            </a:pPr>
            <a:r>
              <a:rPr lang="en-US" sz="2400" dirty="0"/>
              <a:t>Identify and communicate the requirements and responsibilities of a Virginia Master Naturalist</a:t>
            </a:r>
            <a:br>
              <a:rPr lang="en-US" sz="2400" dirty="0"/>
            </a:br>
            <a:endParaRPr lang="en-US" sz="2400" dirty="0"/>
          </a:p>
          <a:p>
            <a:pPr>
              <a:lnSpc>
                <a:spcPct val="80000"/>
              </a:lnSpc>
              <a:buFont typeface="Arial" pitchFamily="34" charset="0"/>
              <a:buChar char="•"/>
            </a:pPr>
            <a:r>
              <a:rPr lang="en-US" sz="2400" dirty="0"/>
              <a:t>Be familiar with the expected standards of conduct for Master Naturalists</a:t>
            </a:r>
            <a:br>
              <a:rPr lang="en-US" sz="2400" dirty="0"/>
            </a:br>
            <a:endParaRPr lang="en-US" sz="2400" dirty="0"/>
          </a:p>
          <a:p>
            <a:pPr>
              <a:lnSpc>
                <a:spcPct val="80000"/>
              </a:lnSpc>
              <a:buFont typeface="Arial" pitchFamily="34" charset="0"/>
              <a:buChar char="•"/>
            </a:pPr>
            <a:r>
              <a:rPr lang="en-US" sz="2400" dirty="0"/>
              <a:t>Understand the role of learning as a lifelong pursuit</a:t>
            </a:r>
            <a:br>
              <a:rPr lang="en-US" sz="2400" dirty="0"/>
            </a:br>
            <a:endParaRPr lang="en-US" sz="2400" dirty="0"/>
          </a:p>
          <a:p>
            <a:pPr>
              <a:lnSpc>
                <a:spcPct val="80000"/>
              </a:lnSpc>
              <a:buFont typeface="Arial" pitchFamily="34" charset="0"/>
              <a:buChar char="•"/>
            </a:pPr>
            <a:r>
              <a:rPr lang="en-US" sz="2400" dirty="0"/>
              <a:t>Understand the many possible options for volunteer service projects, including citizen science, education/interpretation, and stewardship projects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9600" cy="1143000"/>
          </a:xfrm>
        </p:spPr>
        <p:txBody>
          <a:bodyPr>
            <a:normAutofit fontScale="90000"/>
          </a:bodyPr>
          <a:lstStyle/>
          <a:p>
            <a:r>
              <a:rPr lang="en-US" sz="3600" dirty="0"/>
              <a:t>Virginia Institute of Marine Sciences:</a:t>
            </a:r>
            <a:br>
              <a:rPr lang="en-US" sz="3600" dirty="0"/>
            </a:br>
            <a:r>
              <a:rPr lang="en-US" sz="3600" dirty="0"/>
              <a:t>Center for Coastal Resources Management</a:t>
            </a:r>
          </a:p>
        </p:txBody>
      </p:sp>
      <p:sp>
        <p:nvSpPr>
          <p:cNvPr id="29708" name="Rectangle 12"/>
          <p:cNvSpPr>
            <a:spLocks noChangeArrowheads="1"/>
          </p:cNvSpPr>
          <p:nvPr/>
        </p:nvSpPr>
        <p:spPr bwMode="auto">
          <a:xfrm>
            <a:off x="457200" y="2702286"/>
            <a:ext cx="4343400" cy="2585323"/>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6200000" scaled="1"/>
            <a:tileRect/>
          </a:gradFill>
          <a:ln w="9525">
            <a:noFill/>
            <a:miter lim="800000"/>
            <a:headEnd/>
            <a:tailEnd/>
          </a:ln>
          <a:effectLst>
            <a:softEdge rad="317500"/>
          </a:effectLst>
        </p:spPr>
        <p:txBody>
          <a:bodyPr anchor="ctr">
            <a:spAutoFit/>
          </a:bodyPr>
          <a:lstStyle/>
          <a:p>
            <a:pPr algn="ctr"/>
            <a:r>
              <a:rPr lang="en-US" b="1" dirty="0"/>
              <a:t>Mission: </a:t>
            </a:r>
            <a:r>
              <a:rPr lang="en-US" dirty="0"/>
              <a:t>CCRM supports informed decision-making on resource management at all levels of government, including private and corporate citizens.</a:t>
            </a:r>
          </a:p>
          <a:p>
            <a:endParaRPr lang="en-US" dirty="0"/>
          </a:p>
          <a:p>
            <a:pPr marL="285750" indent="-285750">
              <a:buFont typeface="Arial" panose="020B0604020202020204" pitchFamily="34" charset="0"/>
              <a:buChar char="•"/>
            </a:pPr>
            <a:r>
              <a:rPr lang="en-US" dirty="0"/>
              <a:t>Undertakes research</a:t>
            </a:r>
          </a:p>
          <a:p>
            <a:pPr marL="285750" indent="-285750">
              <a:buFont typeface="Arial" panose="020B0604020202020204" pitchFamily="34" charset="0"/>
              <a:buChar char="•"/>
            </a:pPr>
            <a:r>
              <a:rPr lang="en-US" dirty="0"/>
              <a:t>Provides advisory service in wetlands management</a:t>
            </a:r>
          </a:p>
          <a:p>
            <a:pPr marL="285750" indent="-285750">
              <a:buFont typeface="Arial" panose="020B0604020202020204" pitchFamily="34" charset="0"/>
              <a:buChar char="•"/>
            </a:pPr>
            <a:r>
              <a:rPr lang="en-US" dirty="0"/>
              <a:t>Conducts outreach education</a:t>
            </a:r>
          </a:p>
        </p:txBody>
      </p:sp>
      <p:sp>
        <p:nvSpPr>
          <p:cNvPr id="29711" name="Text Box 15"/>
          <p:cNvSpPr txBox="1">
            <a:spLocks noChangeArrowheads="1"/>
          </p:cNvSpPr>
          <p:nvPr/>
        </p:nvSpPr>
        <p:spPr bwMode="auto">
          <a:xfrm>
            <a:off x="2971800" y="6172200"/>
            <a:ext cx="3505200" cy="519113"/>
          </a:xfrm>
          <a:prstGeom prst="rect">
            <a:avLst/>
          </a:prstGeom>
          <a:noFill/>
          <a:ln w="9525">
            <a:noFill/>
            <a:miter lim="800000"/>
            <a:headEnd/>
            <a:tailEnd/>
          </a:ln>
          <a:effectLst/>
        </p:spPr>
        <p:txBody>
          <a:bodyPr>
            <a:spAutoFit/>
          </a:bodyPr>
          <a:lstStyle/>
          <a:p>
            <a:pPr algn="ctr">
              <a:spcBef>
                <a:spcPct val="50000"/>
              </a:spcBef>
            </a:pPr>
            <a:r>
              <a:rPr lang="en-US" sz="2800" dirty="0" err="1">
                <a:hlinkClick r:id="rId2" action="ppaction://hlinkfile"/>
              </a:rPr>
              <a:t>ccrm.vims.edu</a:t>
            </a:r>
            <a:endParaRPr lang="en-US" sz="2800" dirty="0"/>
          </a:p>
        </p:txBody>
      </p:sp>
      <p:pic>
        <p:nvPicPr>
          <p:cNvPr id="7" name="Picture 6" descr="ccrm_clea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4200" y="1219200"/>
            <a:ext cx="2617838" cy="1143000"/>
          </a:xfrm>
          <a:prstGeom prst="rect">
            <a:avLst/>
          </a:prstGeom>
        </p:spPr>
      </p:pic>
      <p:pic>
        <p:nvPicPr>
          <p:cNvPr id="2" name="Picture 1"/>
          <p:cNvPicPr>
            <a:picLocks noChangeAspect="1"/>
          </p:cNvPicPr>
          <p:nvPr/>
        </p:nvPicPr>
        <p:blipFill>
          <a:blip r:embed="rId4"/>
          <a:stretch>
            <a:fillRect/>
          </a:stretch>
        </p:blipFill>
        <p:spPr>
          <a:xfrm>
            <a:off x="4953000" y="2667000"/>
            <a:ext cx="3821734" cy="2870200"/>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9600" cy="1143000"/>
          </a:xfrm>
        </p:spPr>
        <p:txBody>
          <a:bodyPr/>
          <a:lstStyle/>
          <a:p>
            <a:r>
              <a:rPr lang="en-US" sz="3600" dirty="0"/>
              <a:t>Virginia Museum of Natural History</a:t>
            </a:r>
          </a:p>
        </p:txBody>
      </p:sp>
      <p:sp>
        <p:nvSpPr>
          <p:cNvPr id="29708" name="Rectangle 12"/>
          <p:cNvSpPr>
            <a:spLocks noChangeArrowheads="1"/>
          </p:cNvSpPr>
          <p:nvPr/>
        </p:nvSpPr>
        <p:spPr bwMode="auto">
          <a:xfrm>
            <a:off x="457200" y="2302174"/>
            <a:ext cx="4343400" cy="3385542"/>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6200000" scaled="1"/>
            <a:tileRect/>
          </a:gradFill>
          <a:ln w="9525">
            <a:noFill/>
            <a:miter lim="800000"/>
            <a:headEnd/>
            <a:tailEnd/>
          </a:ln>
          <a:effectLst>
            <a:softEdge rad="317500"/>
          </a:effectLst>
        </p:spPr>
        <p:txBody>
          <a:bodyPr anchor="ctr">
            <a:spAutoFit/>
          </a:bodyPr>
          <a:lstStyle/>
          <a:p>
            <a:r>
              <a:rPr lang="en-US" b="1" dirty="0"/>
              <a:t>Mission: </a:t>
            </a:r>
            <a:r>
              <a:rPr lang="en-US" dirty="0"/>
              <a:t>VMNH interprets Virginia's natural heritage within a global context in ways that are relevant to all citizens of the Commonwealth.</a:t>
            </a:r>
          </a:p>
          <a:p>
            <a:endParaRPr lang="en-US" dirty="0"/>
          </a:p>
          <a:p>
            <a:pPr>
              <a:buFontTx/>
              <a:buChar char="•"/>
            </a:pPr>
            <a:r>
              <a:rPr lang="en-US" dirty="0"/>
              <a:t> Maintains a state museum to provide a repository of the state’s natural heritage</a:t>
            </a:r>
          </a:p>
          <a:p>
            <a:pPr>
              <a:buFontTx/>
              <a:buChar char="•"/>
            </a:pPr>
            <a:r>
              <a:rPr lang="en-US" dirty="0"/>
              <a:t>Investigates natural history of Virginia and the world</a:t>
            </a:r>
          </a:p>
          <a:p>
            <a:pPr>
              <a:buFontTx/>
              <a:buChar char="•"/>
            </a:pPr>
            <a:r>
              <a:rPr lang="en-US" dirty="0"/>
              <a:t>Conducts educational programs at the museum and across the state</a:t>
            </a:r>
          </a:p>
          <a:p>
            <a:pPr>
              <a:buFontTx/>
              <a:buChar char="•"/>
            </a:pPr>
            <a:endParaRPr lang="en-US" sz="1600" dirty="0"/>
          </a:p>
        </p:txBody>
      </p:sp>
      <p:pic>
        <p:nvPicPr>
          <p:cNvPr id="29710" name="Picture 14" descr="100_1762"/>
          <p:cNvPicPr>
            <a:picLocks noChangeAspect="1" noChangeArrowheads="1"/>
          </p:cNvPicPr>
          <p:nvPr/>
        </p:nvPicPr>
        <p:blipFill>
          <a:blip r:embed="rId2" cstate="email"/>
          <a:srcRect/>
          <a:stretch>
            <a:fillRect/>
          </a:stretch>
        </p:blipFill>
        <p:spPr bwMode="auto">
          <a:xfrm>
            <a:off x="4953000" y="2590800"/>
            <a:ext cx="3692525" cy="2773363"/>
          </a:xfrm>
          <a:prstGeom prst="rect">
            <a:avLst/>
          </a:prstGeom>
          <a:noFill/>
          <a:ln w="9525">
            <a:noFill/>
            <a:miter lim="800000"/>
            <a:headEnd/>
            <a:tailEnd/>
          </a:ln>
        </p:spPr>
      </p:pic>
      <p:sp>
        <p:nvSpPr>
          <p:cNvPr id="29711" name="Text Box 15"/>
          <p:cNvSpPr txBox="1">
            <a:spLocks noChangeArrowheads="1"/>
          </p:cNvSpPr>
          <p:nvPr/>
        </p:nvSpPr>
        <p:spPr bwMode="auto">
          <a:xfrm>
            <a:off x="2971800" y="6172200"/>
            <a:ext cx="3505200" cy="519113"/>
          </a:xfrm>
          <a:prstGeom prst="rect">
            <a:avLst/>
          </a:prstGeom>
          <a:noFill/>
          <a:ln w="9525">
            <a:noFill/>
            <a:miter lim="800000"/>
            <a:headEnd/>
            <a:tailEnd/>
          </a:ln>
          <a:effectLst/>
        </p:spPr>
        <p:txBody>
          <a:bodyPr>
            <a:spAutoFit/>
          </a:bodyPr>
          <a:lstStyle/>
          <a:p>
            <a:pPr>
              <a:spcBef>
                <a:spcPct val="50000"/>
              </a:spcBef>
            </a:pPr>
            <a:r>
              <a:rPr lang="en-US" sz="2800" dirty="0">
                <a:hlinkClick r:id="rId3"/>
              </a:rPr>
              <a:t>http://www.vmnh.net</a:t>
            </a:r>
            <a:r>
              <a:rPr lang="en-US" sz="2800" dirty="0"/>
              <a:t> </a:t>
            </a:r>
          </a:p>
        </p:txBody>
      </p:sp>
      <p:pic>
        <p:nvPicPr>
          <p:cNvPr id="3" name="Picture 2">
            <a:extLst>
              <a:ext uri="{FF2B5EF4-FFF2-40B4-BE49-F238E27FC236}">
                <a16:creationId xmlns:a16="http://schemas.microsoft.com/office/drawing/2014/main" id="{F16F026B-05BA-D74E-8CAB-2ACDF06A2B1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17825" y="813037"/>
            <a:ext cx="3308350" cy="1513683"/>
          </a:xfrm>
          <a:prstGeom prst="rect">
            <a:avLst/>
          </a:prstGeom>
        </p:spPr>
      </p:pic>
    </p:spTree>
    <p:extLst>
      <p:ext uri="{BB962C8B-B14F-4D97-AF65-F5344CB8AC3E}">
        <p14:creationId xmlns:p14="http://schemas.microsoft.com/office/powerpoint/2010/main" val="16852380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0"/>
            <a:ext cx="8229600" cy="1143000"/>
          </a:xfrm>
        </p:spPr>
        <p:txBody>
          <a:bodyPr/>
          <a:lstStyle/>
          <a:p>
            <a:r>
              <a:rPr lang="en-US" sz="3600" dirty="0"/>
              <a:t>Virginia Cooperative Extension</a:t>
            </a:r>
          </a:p>
        </p:txBody>
      </p:sp>
      <p:sp>
        <p:nvSpPr>
          <p:cNvPr id="30732" name="Rectangle 12"/>
          <p:cNvSpPr>
            <a:spLocks noChangeArrowheads="1"/>
          </p:cNvSpPr>
          <p:nvPr/>
        </p:nvSpPr>
        <p:spPr bwMode="auto">
          <a:xfrm>
            <a:off x="381000" y="2309842"/>
            <a:ext cx="5029200" cy="4524315"/>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6200000" scaled="1"/>
            <a:tileRect/>
          </a:gradFill>
          <a:ln w="9525">
            <a:noFill/>
            <a:miter lim="800000"/>
            <a:headEnd/>
            <a:tailEnd/>
          </a:ln>
          <a:effectLst>
            <a:softEdge rad="317500"/>
          </a:effectLst>
        </p:spPr>
        <p:txBody>
          <a:bodyPr wrap="square" anchor="ctr">
            <a:spAutoFit/>
          </a:bodyPr>
          <a:lstStyle/>
          <a:p>
            <a:r>
              <a:rPr lang="en-US" sz="2000" dirty="0"/>
              <a:t>Virginia Cooperative Extension helps lead the engagement mission of Virginia Tech and Virginia State University, the commonwealth’s land-grant universities. Building local relationships and collaborative partnerships, we help people put scientific knowledge to work through learning experiences that improve economic, environmental, and social well-being.</a:t>
            </a:r>
          </a:p>
          <a:p>
            <a:br>
              <a:rPr lang="en-US" dirty="0"/>
            </a:br>
            <a:r>
              <a:rPr lang="en-US" dirty="0"/>
              <a:t>Program Areas:</a:t>
            </a:r>
          </a:p>
          <a:p>
            <a:pPr>
              <a:buFontTx/>
              <a:buChar char="•"/>
            </a:pPr>
            <a:r>
              <a:rPr lang="en-US" dirty="0"/>
              <a:t>agriculture and natural resources</a:t>
            </a:r>
          </a:p>
          <a:p>
            <a:pPr>
              <a:buFontTx/>
              <a:buChar char="•"/>
            </a:pPr>
            <a:r>
              <a:rPr lang="en-US" dirty="0"/>
              <a:t>4-H youth development</a:t>
            </a:r>
          </a:p>
          <a:p>
            <a:pPr>
              <a:buFontTx/>
              <a:buChar char="•"/>
            </a:pPr>
            <a:r>
              <a:rPr lang="en-US" dirty="0"/>
              <a:t>family and consumer sciences</a:t>
            </a:r>
          </a:p>
          <a:p>
            <a:pPr>
              <a:buFontTx/>
              <a:buChar char="•"/>
            </a:pPr>
            <a:r>
              <a:rPr lang="en-US" dirty="0"/>
              <a:t>community viability</a:t>
            </a:r>
          </a:p>
        </p:txBody>
      </p:sp>
      <p:sp>
        <p:nvSpPr>
          <p:cNvPr id="30734" name="Text Box 14"/>
          <p:cNvSpPr txBox="1">
            <a:spLocks noChangeArrowheads="1"/>
          </p:cNvSpPr>
          <p:nvPr/>
        </p:nvSpPr>
        <p:spPr bwMode="auto">
          <a:xfrm>
            <a:off x="5715000" y="6338888"/>
            <a:ext cx="3733800" cy="519112"/>
          </a:xfrm>
          <a:prstGeom prst="rect">
            <a:avLst/>
          </a:prstGeom>
          <a:noFill/>
          <a:ln w="9525">
            <a:noFill/>
            <a:miter lim="800000"/>
            <a:headEnd/>
            <a:tailEnd/>
          </a:ln>
          <a:effectLst/>
        </p:spPr>
        <p:txBody>
          <a:bodyPr>
            <a:spAutoFit/>
          </a:bodyPr>
          <a:lstStyle/>
          <a:p>
            <a:pPr>
              <a:spcBef>
                <a:spcPct val="50000"/>
              </a:spcBef>
            </a:pPr>
            <a:r>
              <a:rPr lang="en-US" sz="2800">
                <a:hlinkClick r:id="rId2"/>
              </a:rPr>
              <a:t>http://www.ext.vt.edu</a:t>
            </a:r>
            <a:r>
              <a:rPr lang="en-US" sz="2800"/>
              <a:t> </a:t>
            </a:r>
          </a:p>
        </p:txBody>
      </p:sp>
      <p:pic>
        <p:nvPicPr>
          <p:cNvPr id="30735" name="Picture 15" descr="Cbudgarden1"/>
          <p:cNvPicPr>
            <a:picLocks noChangeAspect="1" noChangeArrowheads="1"/>
          </p:cNvPicPr>
          <p:nvPr/>
        </p:nvPicPr>
        <p:blipFill>
          <a:blip r:embed="rId3" cstate="email"/>
          <a:srcRect/>
          <a:stretch>
            <a:fillRect/>
          </a:stretch>
        </p:blipFill>
        <p:spPr bwMode="auto">
          <a:xfrm>
            <a:off x="5638800" y="2286000"/>
            <a:ext cx="3052763" cy="4071938"/>
          </a:xfrm>
          <a:prstGeom prst="rect">
            <a:avLst/>
          </a:prstGeom>
          <a:noFill/>
          <a:ln w="9525">
            <a:noFill/>
            <a:miter lim="800000"/>
            <a:headEnd/>
            <a:tailEnd/>
          </a:ln>
        </p:spPr>
      </p:pic>
      <p:pic>
        <p:nvPicPr>
          <p:cNvPr id="7" name="Picture 6" descr="VCE-ClrLogo.g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29000" y="990600"/>
            <a:ext cx="2514600" cy="985101"/>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152400"/>
            <a:ext cx="8229600" cy="1143000"/>
          </a:xfrm>
        </p:spPr>
        <p:txBody>
          <a:bodyPr/>
          <a:lstStyle/>
          <a:p>
            <a:r>
              <a:rPr lang="en-US" sz="4000" dirty="0"/>
              <a:t>Program Structure</a:t>
            </a:r>
          </a:p>
        </p:txBody>
      </p:sp>
      <p:grpSp>
        <p:nvGrpSpPr>
          <p:cNvPr id="2" name="Group 37"/>
          <p:cNvGrpSpPr>
            <a:grpSpLocks/>
          </p:cNvGrpSpPr>
          <p:nvPr/>
        </p:nvGrpSpPr>
        <p:grpSpPr bwMode="auto">
          <a:xfrm>
            <a:off x="6324600" y="3733800"/>
            <a:ext cx="2438400" cy="3124200"/>
            <a:chOff x="4224" y="2352"/>
            <a:chExt cx="1536" cy="1968"/>
          </a:xfrm>
        </p:grpSpPr>
        <p:sp>
          <p:nvSpPr>
            <p:cNvPr id="78852" name="Text Box 4"/>
            <p:cNvSpPr txBox="1">
              <a:spLocks noChangeArrowheads="1"/>
            </p:cNvSpPr>
            <p:nvPr/>
          </p:nvSpPr>
          <p:spPr bwMode="auto">
            <a:xfrm>
              <a:off x="4272" y="2592"/>
              <a:ext cx="1488" cy="1443"/>
            </a:xfrm>
            <a:prstGeom prst="rect">
              <a:avLst/>
            </a:prstGeom>
            <a:noFill/>
            <a:ln w="38100">
              <a:noFill/>
              <a:miter lim="800000"/>
              <a:headEnd/>
              <a:tailEnd/>
            </a:ln>
            <a:effectLst/>
          </p:spPr>
          <p:txBody>
            <a:bodyPr>
              <a:spAutoFit/>
            </a:bodyPr>
            <a:lstStyle/>
            <a:p>
              <a:pPr algn="ctr">
                <a:spcBef>
                  <a:spcPct val="50000"/>
                </a:spcBef>
              </a:pPr>
              <a:r>
                <a:rPr lang="en-US" sz="2800"/>
                <a:t>Steering Committee</a:t>
              </a:r>
            </a:p>
            <a:p>
              <a:pPr algn="ctr">
                <a:spcBef>
                  <a:spcPct val="50000"/>
                </a:spcBef>
              </a:pPr>
              <a:r>
                <a:rPr lang="en-US" sz="1600"/>
                <a:t>Develops program policies and advises program operations.  Approves chapter activities.</a:t>
              </a:r>
            </a:p>
          </p:txBody>
        </p:sp>
        <p:sp>
          <p:nvSpPr>
            <p:cNvPr id="78853" name="Oval 5"/>
            <p:cNvSpPr>
              <a:spLocks noChangeArrowheads="1"/>
            </p:cNvSpPr>
            <p:nvPr/>
          </p:nvSpPr>
          <p:spPr bwMode="auto">
            <a:xfrm>
              <a:off x="4224" y="2352"/>
              <a:ext cx="1536" cy="1968"/>
            </a:xfrm>
            <a:prstGeom prst="ellipse">
              <a:avLst/>
            </a:prstGeom>
            <a:solidFill>
              <a:srgbClr val="FFFF66">
                <a:alpha val="25000"/>
              </a:srgbClr>
            </a:solidFill>
            <a:ln w="38100">
              <a:solidFill>
                <a:schemeClr val="tx1"/>
              </a:solidFill>
              <a:round/>
              <a:headEnd/>
              <a:tailEnd/>
            </a:ln>
            <a:effectLst/>
          </p:spPr>
          <p:txBody>
            <a:bodyPr wrap="none" anchor="ctr"/>
            <a:lstStyle/>
            <a:p>
              <a:endParaRPr lang="en-US"/>
            </a:p>
          </p:txBody>
        </p:sp>
      </p:grpSp>
      <p:grpSp>
        <p:nvGrpSpPr>
          <p:cNvPr id="3" name="Group 32"/>
          <p:cNvGrpSpPr>
            <a:grpSpLocks/>
          </p:cNvGrpSpPr>
          <p:nvPr/>
        </p:nvGrpSpPr>
        <p:grpSpPr bwMode="auto">
          <a:xfrm>
            <a:off x="2590800" y="2362200"/>
            <a:ext cx="3810000" cy="2057400"/>
            <a:chOff x="768" y="624"/>
            <a:chExt cx="2400" cy="1296"/>
          </a:xfrm>
        </p:grpSpPr>
        <p:sp>
          <p:nvSpPr>
            <p:cNvPr id="78855" name="Text Box 7"/>
            <p:cNvSpPr txBox="1">
              <a:spLocks noChangeArrowheads="1"/>
            </p:cNvSpPr>
            <p:nvPr/>
          </p:nvSpPr>
          <p:spPr bwMode="auto">
            <a:xfrm>
              <a:off x="816" y="624"/>
              <a:ext cx="2301" cy="1183"/>
            </a:xfrm>
            <a:prstGeom prst="rect">
              <a:avLst/>
            </a:prstGeom>
            <a:noFill/>
            <a:ln w="9525">
              <a:noFill/>
              <a:miter lim="800000"/>
              <a:headEnd/>
              <a:tailEnd/>
            </a:ln>
            <a:effectLst/>
          </p:spPr>
          <p:txBody>
            <a:bodyPr wrap="square">
              <a:spAutoFit/>
            </a:bodyPr>
            <a:lstStyle/>
            <a:p>
              <a:pPr algn="ctr">
                <a:spcBef>
                  <a:spcPct val="50000"/>
                </a:spcBef>
              </a:pPr>
              <a:r>
                <a:rPr lang="en-US" sz="2800" dirty="0"/>
                <a:t>Chapters</a:t>
              </a:r>
              <a:br>
                <a:rPr lang="en-US" sz="2800" dirty="0"/>
              </a:br>
              <a:r>
                <a:rPr lang="en-US" sz="1600" dirty="0"/>
                <a:t>Led by volunteer officers </a:t>
              </a:r>
              <a:br>
                <a:rPr lang="en-US" sz="1600" dirty="0"/>
              </a:br>
              <a:r>
                <a:rPr lang="en-US" sz="1600" dirty="0"/>
                <a:t>and committee chairs</a:t>
              </a:r>
            </a:p>
            <a:p>
              <a:pPr algn="ctr">
                <a:spcBef>
                  <a:spcPct val="50000"/>
                </a:spcBef>
              </a:pPr>
              <a:r>
                <a:rPr lang="en-US" sz="1600" dirty="0"/>
                <a:t>Made up of certified Virginia Master Naturalists and individuals working towards certification</a:t>
              </a:r>
            </a:p>
          </p:txBody>
        </p:sp>
        <p:sp>
          <p:nvSpPr>
            <p:cNvPr id="78856" name="Oval 8"/>
            <p:cNvSpPr>
              <a:spLocks noChangeArrowheads="1"/>
            </p:cNvSpPr>
            <p:nvPr/>
          </p:nvSpPr>
          <p:spPr bwMode="auto">
            <a:xfrm>
              <a:off x="768" y="624"/>
              <a:ext cx="2400" cy="1296"/>
            </a:xfrm>
            <a:prstGeom prst="ellipse">
              <a:avLst/>
            </a:prstGeom>
            <a:solidFill>
              <a:srgbClr val="FFFF66">
                <a:alpha val="25000"/>
              </a:srgbClr>
            </a:solidFill>
            <a:ln w="38100">
              <a:solidFill>
                <a:schemeClr val="tx1"/>
              </a:solidFill>
              <a:round/>
              <a:headEnd/>
              <a:tailEnd/>
            </a:ln>
            <a:effectLst/>
          </p:spPr>
          <p:txBody>
            <a:bodyPr wrap="none" anchor="ctr"/>
            <a:lstStyle/>
            <a:p>
              <a:endParaRPr lang="en-US"/>
            </a:p>
          </p:txBody>
        </p:sp>
      </p:grpSp>
      <p:sp>
        <p:nvSpPr>
          <p:cNvPr id="78861" name="Text Box 13"/>
          <p:cNvSpPr txBox="1">
            <a:spLocks noChangeArrowheads="1"/>
          </p:cNvSpPr>
          <p:nvPr/>
        </p:nvSpPr>
        <p:spPr bwMode="auto">
          <a:xfrm>
            <a:off x="5943384" y="1294899"/>
            <a:ext cx="2836718" cy="1129966"/>
          </a:xfrm>
          <a:prstGeom prst="rect">
            <a:avLst/>
          </a:prstGeom>
          <a:noFill/>
          <a:ln w="38100">
            <a:noFill/>
            <a:miter lim="800000"/>
            <a:headEnd/>
            <a:tailEnd/>
          </a:ln>
          <a:effectLst/>
        </p:spPr>
        <p:txBody>
          <a:bodyPr>
            <a:spAutoFit/>
          </a:bodyPr>
          <a:lstStyle/>
          <a:p>
            <a:pPr>
              <a:spcBef>
                <a:spcPct val="50000"/>
              </a:spcBef>
            </a:pPr>
            <a:r>
              <a:rPr lang="en-US" sz="2800" dirty="0"/>
              <a:t>Chapter Advisor</a:t>
            </a:r>
          </a:p>
          <a:p>
            <a:pPr>
              <a:spcBef>
                <a:spcPct val="50000"/>
              </a:spcBef>
            </a:pPr>
            <a:r>
              <a:rPr lang="en-US" sz="1600" dirty="0"/>
              <a:t>Local representative of one of the 7 sponsoring agencies</a:t>
            </a:r>
          </a:p>
        </p:txBody>
      </p:sp>
      <p:sp>
        <p:nvSpPr>
          <p:cNvPr id="78862" name="Oval 14"/>
          <p:cNvSpPr>
            <a:spLocks noChangeArrowheads="1"/>
          </p:cNvSpPr>
          <p:nvPr/>
        </p:nvSpPr>
        <p:spPr bwMode="auto">
          <a:xfrm>
            <a:off x="5580186" y="1133231"/>
            <a:ext cx="3200400" cy="1584409"/>
          </a:xfrm>
          <a:prstGeom prst="ellipse">
            <a:avLst/>
          </a:prstGeom>
          <a:solidFill>
            <a:srgbClr val="FFFF66">
              <a:alpha val="25000"/>
            </a:srgbClr>
          </a:solidFill>
          <a:ln w="38100">
            <a:solidFill>
              <a:schemeClr val="tx1"/>
            </a:solidFill>
            <a:round/>
            <a:headEnd/>
            <a:tailEnd/>
          </a:ln>
          <a:effectLst/>
        </p:spPr>
        <p:txBody>
          <a:bodyPr wrap="none" anchor="ctr"/>
          <a:lstStyle/>
          <a:p>
            <a:endParaRPr lang="en-US"/>
          </a:p>
        </p:txBody>
      </p:sp>
      <p:grpSp>
        <p:nvGrpSpPr>
          <p:cNvPr id="5" name="Group 29"/>
          <p:cNvGrpSpPr>
            <a:grpSpLocks/>
          </p:cNvGrpSpPr>
          <p:nvPr/>
        </p:nvGrpSpPr>
        <p:grpSpPr bwMode="auto">
          <a:xfrm>
            <a:off x="2780952" y="4519612"/>
            <a:ext cx="3505200" cy="2065338"/>
            <a:chOff x="2800" y="2208"/>
            <a:chExt cx="2208" cy="1301"/>
          </a:xfrm>
        </p:grpSpPr>
        <p:sp>
          <p:nvSpPr>
            <p:cNvPr id="78864" name="Text Box 16"/>
            <p:cNvSpPr txBox="1">
              <a:spLocks noChangeArrowheads="1"/>
            </p:cNvSpPr>
            <p:nvPr/>
          </p:nvSpPr>
          <p:spPr bwMode="auto">
            <a:xfrm>
              <a:off x="2880" y="2208"/>
              <a:ext cx="2064" cy="1105"/>
            </a:xfrm>
            <a:prstGeom prst="rect">
              <a:avLst/>
            </a:prstGeom>
            <a:noFill/>
            <a:ln w="9525">
              <a:noFill/>
              <a:miter lim="800000"/>
              <a:headEnd/>
              <a:tailEnd/>
            </a:ln>
            <a:effectLst/>
          </p:spPr>
          <p:txBody>
            <a:bodyPr wrap="square">
              <a:spAutoFit/>
            </a:bodyPr>
            <a:lstStyle/>
            <a:p>
              <a:pPr algn="ctr">
                <a:spcBef>
                  <a:spcPct val="50000"/>
                </a:spcBef>
              </a:pPr>
              <a:r>
                <a:rPr lang="en-US" sz="2800" dirty="0"/>
                <a:t>State Office </a:t>
              </a:r>
              <a:br>
                <a:rPr lang="en-US" sz="2800" dirty="0"/>
              </a:br>
              <a:r>
                <a:rPr lang="en-US" sz="1600" i="1" dirty="0"/>
                <a:t>(Director, Program Assistant)</a:t>
              </a:r>
            </a:p>
            <a:p>
              <a:pPr algn="ctr"/>
              <a:r>
                <a:rPr lang="en-US" sz="1600" dirty="0"/>
                <a:t>Leads program development, supports operations of program, provides a central source for program information</a:t>
              </a:r>
            </a:p>
          </p:txBody>
        </p:sp>
        <p:sp>
          <p:nvSpPr>
            <p:cNvPr id="78865" name="Oval 17"/>
            <p:cNvSpPr>
              <a:spLocks noChangeArrowheads="1"/>
            </p:cNvSpPr>
            <p:nvPr/>
          </p:nvSpPr>
          <p:spPr bwMode="auto">
            <a:xfrm>
              <a:off x="2800" y="2226"/>
              <a:ext cx="2208" cy="1283"/>
            </a:xfrm>
            <a:prstGeom prst="ellipse">
              <a:avLst/>
            </a:prstGeom>
            <a:solidFill>
              <a:srgbClr val="FFFF66">
                <a:alpha val="25000"/>
              </a:srgbClr>
            </a:solidFill>
            <a:ln w="50800">
              <a:solidFill>
                <a:schemeClr val="tx1"/>
              </a:solidFill>
              <a:round/>
              <a:headEnd/>
              <a:tailEnd/>
            </a:ln>
            <a:effectLst/>
          </p:spPr>
          <p:txBody>
            <a:bodyPr wrap="none" anchor="ctr"/>
            <a:lstStyle/>
            <a:p>
              <a:endParaRPr lang="en-US" dirty="0"/>
            </a:p>
          </p:txBody>
        </p:sp>
      </p:grpSp>
      <p:sp>
        <p:nvSpPr>
          <p:cNvPr id="78866" name="Line 18"/>
          <p:cNvSpPr>
            <a:spLocks noChangeShapeType="1"/>
          </p:cNvSpPr>
          <p:nvPr/>
        </p:nvSpPr>
        <p:spPr bwMode="auto">
          <a:xfrm>
            <a:off x="6248400" y="5638800"/>
            <a:ext cx="76200" cy="0"/>
          </a:xfrm>
          <a:prstGeom prst="line">
            <a:avLst/>
          </a:prstGeom>
          <a:noFill/>
          <a:ln w="50800">
            <a:solidFill>
              <a:schemeClr val="tx1"/>
            </a:solidFill>
            <a:round/>
            <a:headEnd/>
            <a:tailEnd/>
          </a:ln>
          <a:effectLst/>
        </p:spPr>
        <p:txBody>
          <a:bodyPr/>
          <a:lstStyle/>
          <a:p>
            <a:endParaRPr lang="en-US"/>
          </a:p>
        </p:txBody>
      </p:sp>
      <p:sp>
        <p:nvSpPr>
          <p:cNvPr id="78869" name="Line 21"/>
          <p:cNvSpPr>
            <a:spLocks noChangeShapeType="1"/>
          </p:cNvSpPr>
          <p:nvPr/>
        </p:nvSpPr>
        <p:spPr bwMode="auto">
          <a:xfrm flipV="1">
            <a:off x="5715000" y="2362200"/>
            <a:ext cx="152400" cy="228600"/>
          </a:xfrm>
          <a:prstGeom prst="line">
            <a:avLst/>
          </a:prstGeom>
          <a:noFill/>
          <a:ln w="50800">
            <a:solidFill>
              <a:schemeClr val="tx1"/>
            </a:solidFill>
            <a:round/>
            <a:headEnd/>
            <a:tailEnd/>
          </a:ln>
          <a:effectLst/>
        </p:spPr>
        <p:txBody>
          <a:bodyPr/>
          <a:lstStyle/>
          <a:p>
            <a:endParaRPr lang="en-US"/>
          </a:p>
        </p:txBody>
      </p:sp>
      <p:sp>
        <p:nvSpPr>
          <p:cNvPr id="78871" name="Line 23"/>
          <p:cNvSpPr>
            <a:spLocks noChangeShapeType="1"/>
          </p:cNvSpPr>
          <p:nvPr/>
        </p:nvSpPr>
        <p:spPr bwMode="auto">
          <a:xfrm>
            <a:off x="3200400" y="2362200"/>
            <a:ext cx="152400" cy="228600"/>
          </a:xfrm>
          <a:prstGeom prst="line">
            <a:avLst/>
          </a:prstGeom>
          <a:noFill/>
          <a:ln w="50800">
            <a:solidFill>
              <a:schemeClr val="tx1"/>
            </a:solidFill>
            <a:round/>
            <a:headEnd/>
            <a:tailEnd/>
          </a:ln>
          <a:effectLst/>
        </p:spPr>
        <p:txBody>
          <a:bodyPr/>
          <a:lstStyle/>
          <a:p>
            <a:endParaRPr lang="en-US"/>
          </a:p>
        </p:txBody>
      </p:sp>
      <p:grpSp>
        <p:nvGrpSpPr>
          <p:cNvPr id="6" name="Group 31"/>
          <p:cNvGrpSpPr>
            <a:grpSpLocks/>
          </p:cNvGrpSpPr>
          <p:nvPr/>
        </p:nvGrpSpPr>
        <p:grpSpPr bwMode="auto">
          <a:xfrm>
            <a:off x="76200" y="1219200"/>
            <a:ext cx="3429000" cy="1447800"/>
            <a:chOff x="288" y="2208"/>
            <a:chExt cx="2160" cy="912"/>
          </a:xfrm>
        </p:grpSpPr>
        <p:sp>
          <p:nvSpPr>
            <p:cNvPr id="78873" name="Text Box 25"/>
            <p:cNvSpPr txBox="1">
              <a:spLocks noChangeArrowheads="1"/>
            </p:cNvSpPr>
            <p:nvPr/>
          </p:nvSpPr>
          <p:spPr bwMode="auto">
            <a:xfrm>
              <a:off x="480" y="2304"/>
              <a:ext cx="1915" cy="712"/>
            </a:xfrm>
            <a:prstGeom prst="rect">
              <a:avLst/>
            </a:prstGeom>
            <a:noFill/>
            <a:ln w="38100">
              <a:noFill/>
              <a:miter lim="800000"/>
              <a:headEnd/>
              <a:tailEnd/>
            </a:ln>
            <a:effectLst/>
          </p:spPr>
          <p:txBody>
            <a:bodyPr>
              <a:spAutoFit/>
            </a:bodyPr>
            <a:lstStyle/>
            <a:p>
              <a:pPr algn="ctr">
                <a:spcBef>
                  <a:spcPct val="50000"/>
                </a:spcBef>
              </a:pPr>
              <a:r>
                <a:rPr lang="en-US" sz="2800" dirty="0"/>
                <a:t>Local Partners</a:t>
              </a:r>
            </a:p>
            <a:p>
              <a:pPr algn="ctr">
                <a:spcBef>
                  <a:spcPct val="50000"/>
                </a:spcBef>
              </a:pPr>
              <a:r>
                <a:rPr lang="en-US" sz="1600" dirty="0"/>
                <a:t>Providing training and volunteer opportunities</a:t>
              </a:r>
            </a:p>
          </p:txBody>
        </p:sp>
        <p:sp>
          <p:nvSpPr>
            <p:cNvPr id="78874" name="Oval 26"/>
            <p:cNvSpPr>
              <a:spLocks noChangeArrowheads="1"/>
            </p:cNvSpPr>
            <p:nvPr/>
          </p:nvSpPr>
          <p:spPr bwMode="auto">
            <a:xfrm>
              <a:off x="288" y="2208"/>
              <a:ext cx="2160" cy="912"/>
            </a:xfrm>
            <a:prstGeom prst="ellipse">
              <a:avLst/>
            </a:prstGeom>
            <a:solidFill>
              <a:srgbClr val="FFFF66">
                <a:alpha val="25000"/>
              </a:srgbClr>
            </a:solidFill>
            <a:ln w="38100">
              <a:solidFill>
                <a:schemeClr val="tx1"/>
              </a:solidFill>
              <a:round/>
              <a:headEnd/>
              <a:tailEnd/>
            </a:ln>
            <a:effectLst/>
          </p:spPr>
          <p:txBody>
            <a:bodyPr wrap="none" anchor="ctr"/>
            <a:lstStyle/>
            <a:p>
              <a:endParaRPr lang="en-US"/>
            </a:p>
          </p:txBody>
        </p:sp>
      </p:grpSp>
      <p:sp>
        <p:nvSpPr>
          <p:cNvPr id="78875" name="Line 27"/>
          <p:cNvSpPr>
            <a:spLocks noChangeShapeType="1"/>
          </p:cNvSpPr>
          <p:nvPr/>
        </p:nvSpPr>
        <p:spPr bwMode="auto">
          <a:xfrm rot="18435937" flipV="1">
            <a:off x="4513768" y="4430709"/>
            <a:ext cx="120984" cy="86373"/>
          </a:xfrm>
          <a:prstGeom prst="line">
            <a:avLst/>
          </a:prstGeom>
          <a:noFill/>
          <a:ln w="50800">
            <a:solidFill>
              <a:schemeClr val="tx1"/>
            </a:solidFill>
            <a:round/>
            <a:headEnd/>
            <a:tailEnd/>
          </a:ln>
          <a:effectLst/>
        </p:spPr>
        <p:txBody>
          <a:bodyPr/>
          <a:lstStyle/>
          <a:p>
            <a:endParaRPr lang="en-US"/>
          </a:p>
        </p:txBody>
      </p:sp>
      <p:grpSp>
        <p:nvGrpSpPr>
          <p:cNvPr id="7" name="Group 36"/>
          <p:cNvGrpSpPr>
            <a:grpSpLocks/>
          </p:cNvGrpSpPr>
          <p:nvPr/>
        </p:nvGrpSpPr>
        <p:grpSpPr bwMode="auto">
          <a:xfrm>
            <a:off x="228600" y="3657600"/>
            <a:ext cx="2438400" cy="3124200"/>
            <a:chOff x="384" y="2352"/>
            <a:chExt cx="1536" cy="1968"/>
          </a:xfrm>
        </p:grpSpPr>
        <p:sp>
          <p:nvSpPr>
            <p:cNvPr id="78858" name="Text Box 10"/>
            <p:cNvSpPr txBox="1">
              <a:spLocks noChangeArrowheads="1"/>
            </p:cNvSpPr>
            <p:nvPr/>
          </p:nvSpPr>
          <p:spPr bwMode="auto">
            <a:xfrm>
              <a:off x="576" y="2496"/>
              <a:ext cx="1248" cy="1751"/>
            </a:xfrm>
            <a:prstGeom prst="rect">
              <a:avLst/>
            </a:prstGeom>
            <a:noFill/>
            <a:ln w="38100">
              <a:noFill/>
              <a:miter lim="800000"/>
              <a:headEnd/>
              <a:tailEnd/>
            </a:ln>
            <a:effectLst/>
          </p:spPr>
          <p:txBody>
            <a:bodyPr>
              <a:spAutoFit/>
            </a:bodyPr>
            <a:lstStyle/>
            <a:p>
              <a:pPr algn="ctr">
                <a:spcBef>
                  <a:spcPct val="50000"/>
                </a:spcBef>
              </a:pPr>
              <a:r>
                <a:rPr lang="en-US" sz="2800"/>
                <a:t>Executive Committee</a:t>
              </a:r>
            </a:p>
            <a:p>
              <a:pPr algn="ctr">
                <a:spcBef>
                  <a:spcPct val="50000"/>
                </a:spcBef>
              </a:pPr>
              <a:r>
                <a:rPr lang="en-US" sz="1600"/>
                <a:t>Represents the sponsoring agencies and makes final decisions about policy, personnel, and budget.</a:t>
              </a:r>
            </a:p>
          </p:txBody>
        </p:sp>
        <p:sp>
          <p:nvSpPr>
            <p:cNvPr id="78881" name="Oval 33"/>
            <p:cNvSpPr>
              <a:spLocks noChangeArrowheads="1"/>
            </p:cNvSpPr>
            <p:nvPr/>
          </p:nvSpPr>
          <p:spPr bwMode="auto">
            <a:xfrm>
              <a:off x="384" y="2352"/>
              <a:ext cx="1536" cy="1968"/>
            </a:xfrm>
            <a:prstGeom prst="ellipse">
              <a:avLst/>
            </a:prstGeom>
            <a:solidFill>
              <a:srgbClr val="FFFF66">
                <a:alpha val="25000"/>
              </a:srgbClr>
            </a:solidFill>
            <a:ln w="38100">
              <a:solidFill>
                <a:schemeClr val="tx1"/>
              </a:solidFill>
              <a:round/>
              <a:headEnd/>
              <a:tailEnd/>
            </a:ln>
            <a:effectLst/>
          </p:spPr>
          <p:txBody>
            <a:bodyPr wrap="none" anchor="ctr"/>
            <a:lstStyle/>
            <a:p>
              <a:endParaRPr lang="en-US"/>
            </a:p>
          </p:txBody>
        </p:sp>
      </p:grpSp>
      <p:sp>
        <p:nvSpPr>
          <p:cNvPr id="78882" name="Line 34"/>
          <p:cNvSpPr>
            <a:spLocks noChangeShapeType="1"/>
          </p:cNvSpPr>
          <p:nvPr/>
        </p:nvSpPr>
        <p:spPr bwMode="auto">
          <a:xfrm rot="4043148" flipV="1">
            <a:off x="6210300" y="3848100"/>
            <a:ext cx="533400" cy="304800"/>
          </a:xfrm>
          <a:prstGeom prst="line">
            <a:avLst/>
          </a:prstGeom>
          <a:noFill/>
          <a:ln w="50800">
            <a:solidFill>
              <a:schemeClr val="tx1"/>
            </a:solidFill>
            <a:round/>
            <a:headEnd/>
            <a:tailEnd/>
          </a:ln>
          <a:effectLst/>
        </p:spPr>
        <p:txBody>
          <a:bodyPr/>
          <a:lstStyle/>
          <a:p>
            <a:endParaRPr lang="en-US"/>
          </a:p>
        </p:txBody>
      </p:sp>
      <p:sp>
        <p:nvSpPr>
          <p:cNvPr id="78883" name="Line 35"/>
          <p:cNvSpPr>
            <a:spLocks noChangeShapeType="1"/>
          </p:cNvSpPr>
          <p:nvPr/>
        </p:nvSpPr>
        <p:spPr bwMode="auto">
          <a:xfrm>
            <a:off x="2667000" y="5562600"/>
            <a:ext cx="76200" cy="0"/>
          </a:xfrm>
          <a:prstGeom prst="line">
            <a:avLst/>
          </a:prstGeom>
          <a:noFill/>
          <a:ln w="50800">
            <a:solidFill>
              <a:schemeClr val="tx1"/>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8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88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88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887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888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8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6" grpId="0" animBg="1"/>
      <p:bldP spid="78869" grpId="0" animBg="1"/>
      <p:bldP spid="78871" grpId="0" animBg="1"/>
      <p:bldP spid="78875" grpId="0" animBg="1"/>
      <p:bldP spid="78882" grpId="0" animBg="1"/>
      <p:bldP spid="7888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0" y="381000"/>
            <a:ext cx="9144000" cy="685800"/>
          </a:xfrm>
        </p:spPr>
        <p:txBody>
          <a:bodyPr>
            <a:noAutofit/>
          </a:bodyPr>
          <a:lstStyle/>
          <a:p>
            <a:r>
              <a:rPr lang="en-US" dirty="0"/>
              <a:t>Virginia Master Naturalist Chapters</a:t>
            </a:r>
          </a:p>
        </p:txBody>
      </p:sp>
      <p:sp>
        <p:nvSpPr>
          <p:cNvPr id="2" name="5-Point Star 1">
            <a:extLst>
              <a:ext uri="{FF2B5EF4-FFF2-40B4-BE49-F238E27FC236}">
                <a16:creationId xmlns:a16="http://schemas.microsoft.com/office/drawing/2014/main" id="{5101A0A8-62FB-064F-ACE5-4EC06FD06EA1}"/>
              </a:ext>
            </a:extLst>
          </p:cNvPr>
          <p:cNvSpPr/>
          <p:nvPr/>
        </p:nvSpPr>
        <p:spPr>
          <a:xfrm>
            <a:off x="7620000" y="4495800"/>
            <a:ext cx="152400" cy="152400"/>
          </a:xfrm>
          <a:prstGeom prst="star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8E5E148-3798-2F4F-AE99-98B435EF5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9344"/>
            <a:ext cx="9144000" cy="421931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Structure</a:t>
            </a:r>
          </a:p>
        </p:txBody>
      </p:sp>
      <p:sp>
        <p:nvSpPr>
          <p:cNvPr id="3" name="Text Box 3"/>
          <p:cNvSpPr txBox="1">
            <a:spLocks noChangeArrowheads="1"/>
          </p:cNvSpPr>
          <p:nvPr/>
        </p:nvSpPr>
        <p:spPr bwMode="auto">
          <a:xfrm>
            <a:off x="685800" y="1676400"/>
            <a:ext cx="3352800" cy="4708981"/>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6200000" scaled="1"/>
            <a:tileRect/>
          </a:gradFill>
          <a:ln w="9525">
            <a:noFill/>
            <a:miter lim="800000"/>
            <a:headEnd/>
            <a:tailEnd/>
          </a:ln>
          <a:effectLst>
            <a:softEdge rad="317500"/>
          </a:effectLst>
        </p:spPr>
        <p:txBody>
          <a:bodyPr wrap="square">
            <a:spAutoFit/>
          </a:bodyPr>
          <a:lstStyle/>
          <a:p>
            <a:pPr>
              <a:spcBef>
                <a:spcPct val="50000"/>
              </a:spcBef>
              <a:buFontTx/>
              <a:buChar char="•"/>
            </a:pPr>
            <a:r>
              <a:rPr lang="en-US" sz="2000" dirty="0"/>
              <a:t>Master Naturalists are part of a </a:t>
            </a:r>
            <a:r>
              <a:rPr lang="en-US" sz="2000" u="sng" dirty="0"/>
              <a:t>local team, or “chapter”</a:t>
            </a:r>
            <a:r>
              <a:rPr lang="en-US" sz="2000" dirty="0"/>
              <a:t> that is volunteer-run.</a:t>
            </a:r>
          </a:p>
          <a:p>
            <a:pPr>
              <a:spcBef>
                <a:spcPct val="50000"/>
              </a:spcBef>
              <a:buFontTx/>
              <a:buChar char="•"/>
            </a:pPr>
            <a:r>
              <a:rPr lang="en-US" sz="2000" dirty="0"/>
              <a:t>Participating in chapter governance, organization, and activities is an important part of being a Virginia Master Naturalist volunteer.</a:t>
            </a:r>
          </a:p>
          <a:p>
            <a:pPr>
              <a:spcBef>
                <a:spcPct val="50000"/>
              </a:spcBef>
              <a:buFontTx/>
              <a:buChar char="•"/>
            </a:pPr>
            <a:r>
              <a:rPr lang="en-US" sz="2000" dirty="0"/>
              <a:t>Master Naturalists are also part of a </a:t>
            </a:r>
            <a:r>
              <a:rPr lang="en-US" sz="2000" u="sng" dirty="0"/>
              <a:t>larger statewide structure</a:t>
            </a:r>
            <a:r>
              <a:rPr lang="en-US" sz="2000" dirty="0"/>
              <a:t>.  They must adhere to statewide policies and keep records of their service to report back to the state.</a:t>
            </a:r>
          </a:p>
        </p:txBody>
      </p:sp>
      <p:pic>
        <p:nvPicPr>
          <p:cNvPr id="4" name="Picture 4" descr="groupshot2"/>
          <p:cNvPicPr>
            <a:picLocks noChangeAspect="1" noChangeArrowheads="1"/>
          </p:cNvPicPr>
          <p:nvPr/>
        </p:nvPicPr>
        <p:blipFill>
          <a:blip r:embed="rId3" cstate="email"/>
          <a:srcRect/>
          <a:stretch>
            <a:fillRect/>
          </a:stretch>
        </p:blipFill>
        <p:spPr bwMode="auto">
          <a:xfrm>
            <a:off x="4191000" y="1676400"/>
            <a:ext cx="4818063" cy="3211513"/>
          </a:xfrm>
          <a:prstGeom prst="rect">
            <a:avLst/>
          </a:prstGeom>
          <a:noFill/>
          <a:effectLst>
            <a:outerShdw blurRad="50800" dist="127000" dir="2700000" algn="tl" rotWithShape="0">
              <a:prstClr val="black">
                <a:alpha val="40000"/>
              </a:prstClr>
            </a:outerShdw>
          </a:effectLst>
        </p:spPr>
      </p:pic>
      <p:sp>
        <p:nvSpPr>
          <p:cNvPr id="5" name="Text Box 5"/>
          <p:cNvSpPr txBox="1">
            <a:spLocks noChangeArrowheads="1"/>
          </p:cNvSpPr>
          <p:nvPr/>
        </p:nvSpPr>
        <p:spPr bwMode="auto">
          <a:xfrm>
            <a:off x="4191000" y="5486400"/>
            <a:ext cx="4800600" cy="915988"/>
          </a:xfrm>
          <a:prstGeom prst="rect">
            <a:avLst/>
          </a:prstGeom>
          <a:noFill/>
          <a:ln w="9525">
            <a:noFill/>
            <a:miter lim="800000"/>
            <a:headEnd/>
            <a:tailEnd/>
          </a:ln>
          <a:effectLst/>
        </p:spPr>
        <p:txBody>
          <a:bodyPr>
            <a:spAutoFit/>
          </a:bodyPr>
          <a:lstStyle/>
          <a:p>
            <a:pPr algn="r">
              <a:spcBef>
                <a:spcPct val="50000"/>
              </a:spcBef>
            </a:pPr>
            <a:r>
              <a:rPr lang="en-US" i="1" dirty="0"/>
              <a:t>Volunteers and chapter advisors meet together at the 2006 New Chapter Coordinators’ Training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8229600" cy="1143000"/>
          </a:xfrm>
        </p:spPr>
        <p:txBody>
          <a:bodyPr/>
          <a:lstStyle/>
          <a:p>
            <a:r>
              <a:rPr lang="en-US" sz="4000" dirty="0"/>
              <a:t>Certification Process</a:t>
            </a:r>
          </a:p>
        </p:txBody>
      </p:sp>
      <p:sp>
        <p:nvSpPr>
          <p:cNvPr id="5126" name="Text Box 6"/>
          <p:cNvSpPr txBox="1">
            <a:spLocks noChangeArrowheads="1"/>
          </p:cNvSpPr>
          <p:nvPr/>
        </p:nvSpPr>
        <p:spPr bwMode="auto">
          <a:xfrm>
            <a:off x="800100" y="6248400"/>
            <a:ext cx="7543800" cy="466725"/>
          </a:xfrm>
          <a:prstGeom prst="rect">
            <a:avLst/>
          </a:prstGeom>
          <a:noFill/>
          <a:ln w="9525">
            <a:solidFill>
              <a:schemeClr val="tx1"/>
            </a:solidFill>
            <a:miter lim="800000"/>
            <a:headEnd/>
            <a:tailEnd/>
          </a:ln>
          <a:effectLst/>
        </p:spPr>
        <p:txBody>
          <a:bodyPr>
            <a:spAutoFit/>
          </a:bodyPr>
          <a:lstStyle/>
          <a:p>
            <a:pPr algn="ctr">
              <a:spcBef>
                <a:spcPct val="50000"/>
              </a:spcBef>
            </a:pPr>
            <a:r>
              <a:rPr lang="en-US" sz="2400" dirty="0"/>
              <a:t>Certified Virginia Master Naturalist</a:t>
            </a:r>
          </a:p>
        </p:txBody>
      </p:sp>
      <p:sp>
        <p:nvSpPr>
          <p:cNvPr id="5127" name="Text Box 7"/>
          <p:cNvSpPr txBox="1">
            <a:spLocks noChangeArrowheads="1"/>
          </p:cNvSpPr>
          <p:nvPr/>
        </p:nvSpPr>
        <p:spPr bwMode="auto">
          <a:xfrm>
            <a:off x="4381500" y="2286000"/>
            <a:ext cx="381000" cy="579438"/>
          </a:xfrm>
          <a:prstGeom prst="rect">
            <a:avLst/>
          </a:prstGeom>
          <a:noFill/>
          <a:ln w="9525">
            <a:noFill/>
            <a:miter lim="800000"/>
            <a:headEnd/>
            <a:tailEnd/>
          </a:ln>
          <a:effectLst/>
        </p:spPr>
        <p:txBody>
          <a:bodyPr>
            <a:spAutoFit/>
          </a:bodyPr>
          <a:lstStyle/>
          <a:p>
            <a:pPr>
              <a:spcBef>
                <a:spcPct val="50000"/>
              </a:spcBef>
            </a:pPr>
            <a:r>
              <a:rPr lang="en-US" sz="3200" b="1" dirty="0"/>
              <a:t>+</a:t>
            </a:r>
          </a:p>
        </p:txBody>
      </p:sp>
      <p:sp>
        <p:nvSpPr>
          <p:cNvPr id="5128" name="Text Box 8"/>
          <p:cNvSpPr txBox="1">
            <a:spLocks noChangeArrowheads="1"/>
          </p:cNvSpPr>
          <p:nvPr/>
        </p:nvSpPr>
        <p:spPr bwMode="auto">
          <a:xfrm>
            <a:off x="4381500" y="3810000"/>
            <a:ext cx="381000" cy="579438"/>
          </a:xfrm>
          <a:prstGeom prst="rect">
            <a:avLst/>
          </a:prstGeom>
          <a:noFill/>
          <a:ln w="9525">
            <a:noFill/>
            <a:miter lim="800000"/>
            <a:headEnd/>
            <a:tailEnd/>
          </a:ln>
          <a:effectLst/>
        </p:spPr>
        <p:txBody>
          <a:bodyPr>
            <a:spAutoFit/>
          </a:bodyPr>
          <a:lstStyle/>
          <a:p>
            <a:pPr>
              <a:spcBef>
                <a:spcPct val="50000"/>
              </a:spcBef>
            </a:pPr>
            <a:r>
              <a:rPr lang="en-US" sz="3200" b="1" dirty="0"/>
              <a:t>+</a:t>
            </a:r>
          </a:p>
        </p:txBody>
      </p:sp>
      <p:sp>
        <p:nvSpPr>
          <p:cNvPr id="5129" name="Text Box 9"/>
          <p:cNvSpPr txBox="1">
            <a:spLocks noChangeArrowheads="1"/>
          </p:cNvSpPr>
          <p:nvPr/>
        </p:nvSpPr>
        <p:spPr bwMode="auto">
          <a:xfrm>
            <a:off x="4343400" y="5562600"/>
            <a:ext cx="457200" cy="579438"/>
          </a:xfrm>
          <a:prstGeom prst="rect">
            <a:avLst/>
          </a:prstGeom>
          <a:noFill/>
          <a:ln w="9525">
            <a:noFill/>
            <a:miter lim="800000"/>
            <a:headEnd/>
            <a:tailEnd/>
          </a:ln>
          <a:effectLst/>
        </p:spPr>
        <p:txBody>
          <a:bodyPr>
            <a:spAutoFit/>
          </a:bodyPr>
          <a:lstStyle/>
          <a:p>
            <a:pPr>
              <a:spcBef>
                <a:spcPct val="50000"/>
              </a:spcBef>
            </a:pPr>
            <a:r>
              <a:rPr lang="en-US" sz="3200" b="1" dirty="0"/>
              <a:t>=</a:t>
            </a:r>
          </a:p>
        </p:txBody>
      </p:sp>
      <p:sp>
        <p:nvSpPr>
          <p:cNvPr id="5130" name="Text Box 10"/>
          <p:cNvSpPr txBox="1">
            <a:spLocks noChangeArrowheads="1"/>
          </p:cNvSpPr>
          <p:nvPr/>
        </p:nvSpPr>
        <p:spPr bwMode="auto">
          <a:xfrm>
            <a:off x="800100" y="990600"/>
            <a:ext cx="7543800" cy="1444625"/>
          </a:xfrm>
          <a:prstGeom prst="rect">
            <a:avLst/>
          </a:prstGeom>
          <a:noFill/>
          <a:ln w="9525">
            <a:solidFill>
              <a:schemeClr val="tx1"/>
            </a:solidFill>
            <a:miter lim="800000"/>
            <a:headEnd/>
            <a:tailEnd/>
          </a:ln>
          <a:effectLst/>
        </p:spPr>
        <p:txBody>
          <a:bodyPr>
            <a:spAutoFit/>
          </a:bodyPr>
          <a:lstStyle/>
          <a:p>
            <a:pPr algn="ctr">
              <a:spcBef>
                <a:spcPct val="50000"/>
              </a:spcBef>
            </a:pPr>
            <a:r>
              <a:rPr lang="en-US" sz="2400" dirty="0"/>
              <a:t>Basic Training</a:t>
            </a:r>
            <a:br>
              <a:rPr lang="en-US" sz="2400" dirty="0"/>
            </a:br>
            <a:r>
              <a:rPr lang="en-US" sz="1600" dirty="0"/>
              <a:t>40 hours</a:t>
            </a:r>
            <a:br>
              <a:rPr lang="en-US" sz="1600" dirty="0"/>
            </a:br>
            <a:r>
              <a:rPr lang="en-US" sz="1600" dirty="0"/>
              <a:t>Classroom and field experiences</a:t>
            </a:r>
            <a:br>
              <a:rPr lang="en-US" sz="1600" dirty="0"/>
            </a:br>
            <a:r>
              <a:rPr lang="en-US" sz="1600" dirty="0"/>
              <a:t>Natural history, conservation and management, teaching and research skills</a:t>
            </a:r>
            <a:br>
              <a:rPr lang="en-US" sz="1600" dirty="0"/>
            </a:br>
            <a:r>
              <a:rPr lang="en-US" sz="1600" dirty="0"/>
              <a:t>Led by local experts</a:t>
            </a:r>
          </a:p>
        </p:txBody>
      </p:sp>
      <p:sp>
        <p:nvSpPr>
          <p:cNvPr id="5131" name="Text Box 11"/>
          <p:cNvSpPr txBox="1">
            <a:spLocks noChangeArrowheads="1"/>
          </p:cNvSpPr>
          <p:nvPr/>
        </p:nvSpPr>
        <p:spPr bwMode="auto">
          <a:xfrm>
            <a:off x="800100" y="2743200"/>
            <a:ext cx="7543800" cy="1200150"/>
          </a:xfrm>
          <a:prstGeom prst="rect">
            <a:avLst/>
          </a:prstGeom>
          <a:noFill/>
          <a:ln w="9525">
            <a:solidFill>
              <a:schemeClr val="tx1"/>
            </a:solidFill>
            <a:miter lim="800000"/>
            <a:headEnd/>
            <a:tailEnd/>
          </a:ln>
          <a:effectLst/>
        </p:spPr>
        <p:txBody>
          <a:bodyPr>
            <a:spAutoFit/>
          </a:bodyPr>
          <a:lstStyle/>
          <a:p>
            <a:pPr algn="ctr">
              <a:spcBef>
                <a:spcPct val="50000"/>
              </a:spcBef>
            </a:pPr>
            <a:r>
              <a:rPr lang="en-US" sz="2400" dirty="0"/>
              <a:t>Continuing Education</a:t>
            </a:r>
            <a:br>
              <a:rPr lang="en-US" sz="2400" dirty="0"/>
            </a:br>
            <a:r>
              <a:rPr lang="en-US" sz="1600" dirty="0"/>
              <a:t>8 hours</a:t>
            </a:r>
            <a:br>
              <a:rPr lang="en-US" sz="1600" dirty="0"/>
            </a:br>
            <a:r>
              <a:rPr lang="en-US" sz="1600" dirty="0"/>
              <a:t>Specialized topics that build on basic training</a:t>
            </a:r>
            <a:br>
              <a:rPr lang="en-US" sz="1600" dirty="0"/>
            </a:br>
            <a:r>
              <a:rPr lang="en-US" sz="1600" dirty="0"/>
              <a:t>Required annually to maintain certification</a:t>
            </a:r>
          </a:p>
        </p:txBody>
      </p:sp>
      <p:sp>
        <p:nvSpPr>
          <p:cNvPr id="5132" name="Text Box 12"/>
          <p:cNvSpPr txBox="1">
            <a:spLocks noChangeArrowheads="1"/>
          </p:cNvSpPr>
          <p:nvPr/>
        </p:nvSpPr>
        <p:spPr bwMode="auto">
          <a:xfrm>
            <a:off x="800100" y="4419600"/>
            <a:ext cx="7543800" cy="1200150"/>
          </a:xfrm>
          <a:prstGeom prst="rect">
            <a:avLst/>
          </a:prstGeom>
          <a:noFill/>
          <a:ln w="9525">
            <a:solidFill>
              <a:schemeClr val="tx1"/>
            </a:solidFill>
            <a:miter lim="800000"/>
            <a:headEnd/>
            <a:tailEnd/>
          </a:ln>
          <a:effectLst/>
        </p:spPr>
        <p:txBody>
          <a:bodyPr>
            <a:spAutoFit/>
          </a:bodyPr>
          <a:lstStyle/>
          <a:p>
            <a:pPr algn="ctr">
              <a:spcBef>
                <a:spcPct val="50000"/>
              </a:spcBef>
            </a:pPr>
            <a:r>
              <a:rPr lang="en-US" sz="2400"/>
              <a:t>Volunteer Service</a:t>
            </a:r>
            <a:br>
              <a:rPr lang="en-US" sz="2400"/>
            </a:br>
            <a:r>
              <a:rPr lang="en-US" sz="1600"/>
              <a:t>40 hours</a:t>
            </a:r>
            <a:br>
              <a:rPr lang="en-US" sz="1600"/>
            </a:br>
            <a:r>
              <a:rPr lang="en-US" sz="1600"/>
              <a:t>Education, citizen science, or stewardship</a:t>
            </a:r>
            <a:br>
              <a:rPr lang="en-US" sz="1600"/>
            </a:br>
            <a:r>
              <a:rPr lang="en-US" sz="1600"/>
              <a:t>Required annually to maintain certification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600"/>
              <a:t>A Virginia Master Naturalist Knows…</a:t>
            </a:r>
          </a:p>
        </p:txBody>
      </p:sp>
      <p:sp>
        <p:nvSpPr>
          <p:cNvPr id="7171" name="Rectangle 3"/>
          <p:cNvSpPr>
            <a:spLocks noGrp="1" noChangeArrowheads="1"/>
          </p:cNvSpPr>
          <p:nvPr>
            <p:ph type="body" idx="4294967295"/>
          </p:nvPr>
        </p:nvSpPr>
        <p:spPr>
          <a:xfrm>
            <a:off x="533400" y="1143000"/>
            <a:ext cx="4876800" cy="5410200"/>
          </a:xfr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6200000" scaled="1"/>
            <a:tileRect/>
          </a:gradFill>
          <a:effectLst>
            <a:softEdge rad="317500"/>
          </a:effectLst>
        </p:spPr>
        <p:txBody>
          <a:bodyPr/>
          <a:lstStyle/>
          <a:p>
            <a:pPr>
              <a:lnSpc>
                <a:spcPct val="80000"/>
              </a:lnSpc>
            </a:pPr>
            <a:r>
              <a:rPr lang="en-US" sz="2400" dirty="0"/>
              <a:t>Mission, objectives, and guidelines of the program</a:t>
            </a:r>
          </a:p>
          <a:p>
            <a:pPr>
              <a:lnSpc>
                <a:spcPct val="80000"/>
              </a:lnSpc>
            </a:pPr>
            <a:r>
              <a:rPr lang="en-US" sz="2400" dirty="0"/>
              <a:t>Significance of naturalists and natural history </a:t>
            </a:r>
          </a:p>
          <a:p>
            <a:pPr>
              <a:lnSpc>
                <a:spcPct val="80000"/>
              </a:lnSpc>
            </a:pPr>
            <a:r>
              <a:rPr lang="en-US" sz="2400" dirty="0"/>
              <a:t>Biogeography of Virginia</a:t>
            </a:r>
          </a:p>
          <a:p>
            <a:pPr>
              <a:lnSpc>
                <a:spcPct val="80000"/>
              </a:lnSpc>
            </a:pPr>
            <a:r>
              <a:rPr lang="en-US" sz="2400" dirty="0"/>
              <a:t>Ecology (basic concepts)</a:t>
            </a:r>
          </a:p>
          <a:p>
            <a:pPr>
              <a:lnSpc>
                <a:spcPct val="80000"/>
              </a:lnSpc>
            </a:pPr>
            <a:r>
              <a:rPr lang="en-US" sz="2400" dirty="0"/>
              <a:t>Geology (basic concepts)</a:t>
            </a:r>
          </a:p>
          <a:p>
            <a:pPr>
              <a:lnSpc>
                <a:spcPct val="80000"/>
              </a:lnSpc>
            </a:pPr>
            <a:r>
              <a:rPr lang="en-US" sz="2400" dirty="0"/>
              <a:t>Resource management (basic principles)</a:t>
            </a:r>
          </a:p>
          <a:p>
            <a:pPr>
              <a:lnSpc>
                <a:spcPct val="80000"/>
              </a:lnSpc>
            </a:pPr>
            <a:r>
              <a:rPr lang="en-US" sz="2400" dirty="0"/>
              <a:t>Some native flora and fauna in the region </a:t>
            </a:r>
          </a:p>
          <a:p>
            <a:pPr>
              <a:lnSpc>
                <a:spcPct val="80000"/>
              </a:lnSpc>
            </a:pPr>
            <a:r>
              <a:rPr lang="en-US" sz="2400" dirty="0"/>
              <a:t>Process of science</a:t>
            </a:r>
          </a:p>
          <a:p>
            <a:pPr>
              <a:lnSpc>
                <a:spcPct val="80000"/>
              </a:lnSpc>
            </a:pPr>
            <a:r>
              <a:rPr lang="en-US" sz="2400" dirty="0"/>
              <a:t>Roles of Virginia state agencies in the management and conservation of natural resources</a:t>
            </a:r>
          </a:p>
          <a:p>
            <a:pPr>
              <a:lnSpc>
                <a:spcPct val="80000"/>
              </a:lnSpc>
            </a:pPr>
            <a:endParaRPr lang="en-US" sz="2400" dirty="0"/>
          </a:p>
        </p:txBody>
      </p:sp>
      <p:pic>
        <p:nvPicPr>
          <p:cNvPr id="7172" name="Picture 4" descr="loblolly seedling in white pine stump 2007 RH"/>
          <p:cNvPicPr>
            <a:picLocks noChangeAspect="1" noChangeArrowheads="1"/>
          </p:cNvPicPr>
          <p:nvPr/>
        </p:nvPicPr>
        <p:blipFill>
          <a:blip r:embed="rId3" cstate="email"/>
          <a:srcRect/>
          <a:stretch>
            <a:fillRect/>
          </a:stretch>
        </p:blipFill>
        <p:spPr bwMode="auto">
          <a:xfrm>
            <a:off x="5486400" y="1143000"/>
            <a:ext cx="3509962" cy="4679950"/>
          </a:xfrm>
          <a:prstGeom prst="rect">
            <a:avLst/>
          </a:prstGeom>
          <a:noFill/>
          <a:effectLst>
            <a:outerShdw blurRad="50800" dist="127000" dir="2700000" algn="tl" rotWithShape="0">
              <a:prstClr val="black">
                <a:alpha val="40000"/>
              </a:prst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600"/>
              <a:t>A Virginia Master Naturalist Can…</a:t>
            </a:r>
          </a:p>
        </p:txBody>
      </p:sp>
      <p:sp>
        <p:nvSpPr>
          <p:cNvPr id="8195" name="Rectangle 3"/>
          <p:cNvSpPr>
            <a:spLocks noGrp="1" noChangeArrowheads="1"/>
          </p:cNvSpPr>
          <p:nvPr>
            <p:ph type="body" idx="4294967295"/>
          </p:nvPr>
        </p:nvSpPr>
        <p:spPr>
          <a:xfrm>
            <a:off x="609600" y="1143000"/>
            <a:ext cx="4038600" cy="5562600"/>
          </a:xfr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6200000" scaled="1"/>
            <a:tileRect/>
          </a:gradFill>
          <a:effectLst>
            <a:softEdge rad="317500"/>
          </a:effectLst>
        </p:spPr>
        <p:txBody>
          <a:bodyPr/>
          <a:lstStyle/>
          <a:p>
            <a:pPr>
              <a:lnSpc>
                <a:spcPct val="80000"/>
              </a:lnSpc>
            </a:pPr>
            <a:r>
              <a:rPr lang="en-US" sz="2400" dirty="0"/>
              <a:t>Use a key to identify organisms</a:t>
            </a:r>
          </a:p>
          <a:p>
            <a:pPr>
              <a:lnSpc>
                <a:spcPct val="80000"/>
              </a:lnSpc>
            </a:pPr>
            <a:r>
              <a:rPr lang="en-US" sz="2400" dirty="0"/>
              <a:t>Use a field guide</a:t>
            </a:r>
          </a:p>
          <a:p>
            <a:pPr>
              <a:lnSpc>
                <a:spcPct val="80000"/>
              </a:lnSpc>
            </a:pPr>
            <a:r>
              <a:rPr lang="en-US" sz="2400" dirty="0"/>
              <a:t>Share knowledge with others </a:t>
            </a:r>
          </a:p>
          <a:p>
            <a:pPr>
              <a:lnSpc>
                <a:spcPct val="80000"/>
              </a:lnSpc>
            </a:pPr>
            <a:r>
              <a:rPr lang="en-US" sz="2400" dirty="0"/>
              <a:t>Make and record observations in nature</a:t>
            </a:r>
          </a:p>
          <a:p>
            <a:pPr>
              <a:lnSpc>
                <a:spcPct val="80000"/>
              </a:lnSpc>
            </a:pPr>
            <a:r>
              <a:rPr lang="en-US" sz="2400" dirty="0"/>
              <a:t>Recognize when he or she does not know the answer to a question, but be able to seek out answers from people, books, or other reliable resources</a:t>
            </a:r>
          </a:p>
        </p:txBody>
      </p:sp>
      <p:pic>
        <p:nvPicPr>
          <p:cNvPr id="8196" name="Picture 4" descr="tucker rollins MN volunteer on field trip"/>
          <p:cNvPicPr>
            <a:picLocks noChangeAspect="1" noChangeArrowheads="1"/>
          </p:cNvPicPr>
          <p:nvPr/>
        </p:nvPicPr>
        <p:blipFill>
          <a:blip r:embed="rId3" cstate="email"/>
          <a:srcRect/>
          <a:stretch>
            <a:fillRect/>
          </a:stretch>
        </p:blipFill>
        <p:spPr bwMode="auto">
          <a:xfrm>
            <a:off x="4724400" y="1143000"/>
            <a:ext cx="3913188" cy="2609850"/>
          </a:xfrm>
          <a:prstGeom prst="rect">
            <a:avLst/>
          </a:prstGeom>
          <a:noFill/>
          <a:effectLst>
            <a:outerShdw blurRad="50800" dist="127000" dir="2700000" algn="tl" rotWithShape="0">
              <a:prstClr val="black">
                <a:alpha val="40000"/>
              </a:prstClr>
            </a:outerShdw>
          </a:effectLst>
        </p:spPr>
      </p:pic>
      <p:pic>
        <p:nvPicPr>
          <p:cNvPr id="8197" name="Picture 5" descr="wildflowerID_rivanna_fieldtrip"/>
          <p:cNvPicPr>
            <a:picLocks noChangeAspect="1" noChangeArrowheads="1"/>
          </p:cNvPicPr>
          <p:nvPr/>
        </p:nvPicPr>
        <p:blipFill>
          <a:blip r:embed="rId4" cstate="email"/>
          <a:srcRect/>
          <a:stretch>
            <a:fillRect/>
          </a:stretch>
        </p:blipFill>
        <p:spPr bwMode="auto">
          <a:xfrm>
            <a:off x="4724400" y="4038600"/>
            <a:ext cx="3913188" cy="2609850"/>
          </a:xfrm>
          <a:prstGeom prst="rect">
            <a:avLst/>
          </a:prstGeom>
          <a:noFill/>
          <a:effectLst>
            <a:outerShdw blurRad="50800" dist="127000" dir="2700000" algn="tl" rotWithShape="0">
              <a:prstClr val="black">
                <a:alpha val="40000"/>
              </a:prst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152400"/>
            <a:ext cx="8229600" cy="1143000"/>
          </a:xfrm>
        </p:spPr>
        <p:txBody>
          <a:bodyPr/>
          <a:lstStyle/>
          <a:p>
            <a:r>
              <a:rPr lang="en-US" sz="4000" dirty="0"/>
              <a:t>Continuing Education-Objectives</a:t>
            </a:r>
          </a:p>
        </p:txBody>
      </p:sp>
      <p:sp>
        <p:nvSpPr>
          <p:cNvPr id="86020" name="Rectangle 4"/>
          <p:cNvSpPr>
            <a:spLocks noChangeArrowheads="1"/>
          </p:cNvSpPr>
          <p:nvPr/>
        </p:nvSpPr>
        <p:spPr bwMode="auto">
          <a:xfrm>
            <a:off x="304800" y="3581400"/>
            <a:ext cx="4267200" cy="3139321"/>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6200000" scaled="1"/>
            <a:tileRect/>
          </a:gradFill>
          <a:ln w="9525">
            <a:noFill/>
            <a:miter lim="800000"/>
            <a:headEnd/>
            <a:tailEnd/>
          </a:ln>
          <a:effectLst>
            <a:softEdge rad="317500"/>
          </a:effectLst>
        </p:spPr>
        <p:txBody>
          <a:bodyPr wrap="square">
            <a:spAutoFit/>
          </a:bodyPr>
          <a:lstStyle/>
          <a:p>
            <a:pPr>
              <a:buFontTx/>
              <a:buChar char="•"/>
            </a:pPr>
            <a:r>
              <a:rPr lang="en-US" sz="2200" dirty="0"/>
              <a:t>Promotes continued learning and development of naturalist skills</a:t>
            </a:r>
          </a:p>
          <a:p>
            <a:endParaRPr lang="en-US" sz="2200" dirty="0"/>
          </a:p>
          <a:p>
            <a:pPr>
              <a:buFontTx/>
              <a:buChar char="•"/>
            </a:pPr>
            <a:r>
              <a:rPr lang="en-US" sz="2200" dirty="0"/>
              <a:t>Provides knowledge and skills necessary to work in local volunteer efforts</a:t>
            </a:r>
          </a:p>
          <a:p>
            <a:r>
              <a:rPr lang="en-US" sz="2200" dirty="0"/>
              <a:t> </a:t>
            </a:r>
          </a:p>
          <a:p>
            <a:pPr>
              <a:buFontTx/>
              <a:buChar char="•"/>
            </a:pPr>
            <a:r>
              <a:rPr lang="en-US" sz="2200" dirty="0"/>
              <a:t>Provides an opportunity to focus interests</a:t>
            </a:r>
          </a:p>
        </p:txBody>
      </p:sp>
      <p:pic>
        <p:nvPicPr>
          <p:cNvPr id="86021" name="Picture 5" descr="IMG_2488"/>
          <p:cNvPicPr>
            <a:picLocks noChangeAspect="1" noChangeArrowheads="1"/>
          </p:cNvPicPr>
          <p:nvPr/>
        </p:nvPicPr>
        <p:blipFill>
          <a:blip r:embed="rId3" cstate="email"/>
          <a:srcRect/>
          <a:stretch>
            <a:fillRect/>
          </a:stretch>
        </p:blipFill>
        <p:spPr bwMode="auto">
          <a:xfrm>
            <a:off x="2667000" y="1066800"/>
            <a:ext cx="3733800" cy="2490788"/>
          </a:xfrm>
          <a:prstGeom prst="rect">
            <a:avLst/>
          </a:prstGeom>
          <a:noFill/>
          <a:effectLst>
            <a:outerShdw blurRad="50800" dist="127000" dir="2700000" algn="tl" rotWithShape="0">
              <a:prstClr val="black">
                <a:alpha val="40000"/>
              </a:prstClr>
            </a:outerShdw>
          </a:effectLst>
        </p:spPr>
      </p:pic>
      <p:sp>
        <p:nvSpPr>
          <p:cNvPr id="86022" name="Rectangle 6"/>
          <p:cNvSpPr>
            <a:spLocks noChangeArrowheads="1"/>
          </p:cNvSpPr>
          <p:nvPr/>
        </p:nvSpPr>
        <p:spPr bwMode="auto">
          <a:xfrm>
            <a:off x="4572000" y="3581400"/>
            <a:ext cx="4267200" cy="3139321"/>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6200000" scaled="1"/>
            <a:tileRect/>
          </a:gradFill>
          <a:ln w="9525">
            <a:noFill/>
            <a:miter lim="800000"/>
            <a:headEnd/>
            <a:tailEnd/>
          </a:ln>
          <a:effectLst>
            <a:softEdge rad="317500"/>
          </a:effectLst>
        </p:spPr>
        <p:txBody>
          <a:bodyPr wrap="square">
            <a:spAutoFit/>
          </a:bodyPr>
          <a:lstStyle/>
          <a:p>
            <a:pPr>
              <a:buFontTx/>
              <a:buChar char="•"/>
            </a:pPr>
            <a:r>
              <a:rPr lang="en-US" sz="2200" dirty="0"/>
              <a:t>Builds on the core curriculum initially provided </a:t>
            </a:r>
          </a:p>
          <a:p>
            <a:endParaRPr lang="en-US" sz="2200" dirty="0"/>
          </a:p>
          <a:p>
            <a:pPr>
              <a:buFontTx/>
              <a:buChar char="•"/>
            </a:pPr>
            <a:r>
              <a:rPr lang="en-US" sz="2200" dirty="0"/>
              <a:t>Provides information on natural resources and resource management applicable to VA</a:t>
            </a:r>
          </a:p>
          <a:p>
            <a:endParaRPr lang="en-US" sz="2200" dirty="0"/>
          </a:p>
          <a:p>
            <a:pPr>
              <a:buFontTx/>
              <a:buChar char="•"/>
            </a:pPr>
            <a:r>
              <a:rPr lang="en-US" sz="2200" dirty="0"/>
              <a:t>May be 8 hours of one training, or a series of shorter trainings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0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02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02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0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584200"/>
            <a:ext cx="9144000" cy="568336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152400"/>
            <a:ext cx="8229600" cy="1143000"/>
          </a:xfrm>
        </p:spPr>
        <p:txBody>
          <a:bodyPr/>
          <a:lstStyle/>
          <a:p>
            <a:r>
              <a:rPr lang="en-US" sz="4000" dirty="0"/>
              <a:t>Continuing Education-Examples</a:t>
            </a:r>
          </a:p>
        </p:txBody>
      </p:sp>
      <p:sp>
        <p:nvSpPr>
          <p:cNvPr id="87044" name="Rectangle 4"/>
          <p:cNvSpPr>
            <a:spLocks noChangeArrowheads="1"/>
          </p:cNvSpPr>
          <p:nvPr/>
        </p:nvSpPr>
        <p:spPr bwMode="auto">
          <a:xfrm>
            <a:off x="609600" y="1371600"/>
            <a:ext cx="8077200" cy="4154983"/>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6200000" scaled="1"/>
            <a:tileRect/>
          </a:gradFill>
          <a:ln w="9525">
            <a:noFill/>
            <a:miter lim="800000"/>
            <a:headEnd/>
            <a:tailEnd/>
          </a:ln>
          <a:effectLst>
            <a:softEdge rad="317500"/>
          </a:effectLst>
        </p:spPr>
        <p:txBody>
          <a:bodyPr>
            <a:spAutoFit/>
          </a:bodyPr>
          <a:lstStyle/>
          <a:p>
            <a:pPr>
              <a:buFontTx/>
              <a:buChar char="•"/>
            </a:pPr>
            <a:r>
              <a:rPr lang="en-US" sz="2400" dirty="0"/>
              <a:t>Short courses and workshops offered by state or local partners on specialized topics such as forest management or public speaking skills</a:t>
            </a:r>
            <a:br>
              <a:rPr lang="en-US" sz="2400" dirty="0"/>
            </a:br>
            <a:r>
              <a:rPr lang="en-US" sz="2400" dirty="0"/>
              <a:t> </a:t>
            </a:r>
          </a:p>
          <a:p>
            <a:pPr>
              <a:buFontTx/>
              <a:buChar char="•"/>
            </a:pPr>
            <a:r>
              <a:rPr lang="en-US" sz="2400" dirty="0"/>
              <a:t>Training specific to a planned service project such as invasive plant ID or stream monitoring</a:t>
            </a:r>
            <a:br>
              <a:rPr lang="en-US" sz="2400" dirty="0"/>
            </a:br>
            <a:endParaRPr lang="en-US" sz="2400" dirty="0"/>
          </a:p>
          <a:p>
            <a:pPr>
              <a:buFontTx/>
              <a:buChar char="•"/>
            </a:pPr>
            <a:r>
              <a:rPr lang="en-US" sz="2400" dirty="0"/>
              <a:t>Public lectures on natural history topics if they meet the continuing education objectives and pertain to local natural resources</a:t>
            </a:r>
          </a:p>
          <a:p>
            <a:pPr>
              <a:buFontTx/>
              <a:buChar char="•"/>
            </a:pP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0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0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BigCrab"/>
          <p:cNvPicPr>
            <a:picLocks noChangeAspect="1" noChangeArrowheads="1"/>
          </p:cNvPicPr>
          <p:nvPr/>
        </p:nvPicPr>
        <p:blipFill>
          <a:blip r:embed="rId3" cstate="email"/>
          <a:srcRect/>
          <a:stretch>
            <a:fillRect/>
          </a:stretch>
        </p:blipFill>
        <p:spPr bwMode="auto">
          <a:xfrm>
            <a:off x="2971800" y="914400"/>
            <a:ext cx="3227388" cy="2422525"/>
          </a:xfrm>
          <a:prstGeom prst="rect">
            <a:avLst/>
          </a:prstGeom>
          <a:noFill/>
          <a:effectLst>
            <a:outerShdw blurRad="50800" dist="127000" dir="2700000" algn="tl" rotWithShape="0">
              <a:prstClr val="black">
                <a:alpha val="40000"/>
              </a:prstClr>
            </a:outerShdw>
          </a:effectLst>
        </p:spPr>
      </p:pic>
      <p:pic>
        <p:nvPicPr>
          <p:cNvPr id="4" name="Picture 7" descr="100_0312"/>
          <p:cNvPicPr>
            <a:picLocks noChangeAspect="1" noChangeArrowheads="1"/>
          </p:cNvPicPr>
          <p:nvPr/>
        </p:nvPicPr>
        <p:blipFill>
          <a:blip r:embed="rId4" cstate="email"/>
          <a:srcRect/>
          <a:stretch>
            <a:fillRect/>
          </a:stretch>
        </p:blipFill>
        <p:spPr bwMode="auto">
          <a:xfrm>
            <a:off x="623094" y="3505200"/>
            <a:ext cx="3246617" cy="2438400"/>
          </a:xfrm>
          <a:prstGeom prst="rect">
            <a:avLst/>
          </a:prstGeom>
          <a:noFill/>
          <a:effectLst>
            <a:outerShdw blurRad="50800" dist="127000" dir="2700000" algn="tl" rotWithShape="0">
              <a:prstClr val="black">
                <a:alpha val="40000"/>
              </a:prstClr>
            </a:outerShdw>
          </a:effectLst>
        </p:spPr>
      </p:pic>
      <p:pic>
        <p:nvPicPr>
          <p:cNvPr id="6" name="Picture 5" descr="Beagle Ridge and finishing touches on rain garden.jpg.JPG"/>
          <p:cNvPicPr>
            <a:picLocks noChangeAspect="1"/>
          </p:cNvPicPr>
          <p:nvPr/>
        </p:nvPicPr>
        <p:blipFill>
          <a:blip r:embed="rId5" cstate="email"/>
          <a:stretch>
            <a:fillRect/>
          </a:stretch>
        </p:blipFill>
        <p:spPr>
          <a:xfrm>
            <a:off x="5271294" y="3505200"/>
            <a:ext cx="3276600" cy="2457450"/>
          </a:xfrm>
          <a:prstGeom prst="rect">
            <a:avLst/>
          </a:prstGeom>
          <a:effectLst>
            <a:outerShdw blurRad="50800" dist="127000" dir="2700000" algn="tl" rotWithShape="0">
              <a:prstClr val="black">
                <a:alpha val="40000"/>
              </a:prstClr>
            </a:outerShdw>
          </a:effectLst>
        </p:spPr>
      </p:pic>
      <p:sp>
        <p:nvSpPr>
          <p:cNvPr id="8" name="Freeform 7"/>
          <p:cNvSpPr/>
          <p:nvPr/>
        </p:nvSpPr>
        <p:spPr>
          <a:xfrm>
            <a:off x="3438000" y="228600"/>
            <a:ext cx="2294988" cy="707886"/>
          </a:xfrm>
          <a:custGeom>
            <a:avLst/>
            <a:gdLst>
              <a:gd name="connsiteX0" fmla="*/ 0 w 3474720"/>
              <a:gd name="connsiteY0" fmla="*/ 0 h 923330"/>
              <a:gd name="connsiteX1" fmla="*/ 3474720 w 3474720"/>
              <a:gd name="connsiteY1" fmla="*/ 0 h 923330"/>
              <a:gd name="connsiteX2" fmla="*/ 3474720 w 3474720"/>
              <a:gd name="connsiteY2" fmla="*/ 923330 h 923330"/>
              <a:gd name="connsiteX3" fmla="*/ 0 w 3474720"/>
              <a:gd name="connsiteY3" fmla="*/ 923330 h 923330"/>
              <a:gd name="connsiteX4" fmla="*/ 0 w 3474720"/>
              <a:gd name="connsiteY4" fmla="*/ 0 h 92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4720" h="923330">
                <a:moveTo>
                  <a:pt x="0" y="0"/>
                </a:moveTo>
                <a:lnTo>
                  <a:pt x="3474720" y="0"/>
                </a:lnTo>
                <a:lnTo>
                  <a:pt x="3474720" y="923330"/>
                </a:lnTo>
                <a:lnTo>
                  <a:pt x="0" y="923330"/>
                </a:lnTo>
                <a:lnTo>
                  <a:pt x="0" y="0"/>
                </a:lnTo>
                <a:close/>
              </a:path>
            </a:pathLst>
          </a:custGeom>
          <a:noFill/>
          <a:scene3d>
            <a:camera prst="orthographicFront">
              <a:rot lat="0" lon="0" rev="0"/>
            </a:camera>
            <a:lightRig rig="threePt" dir="t"/>
          </a:scene3d>
        </p:spPr>
        <p:txBody>
          <a:bodyPr wrap="none" lIns="91440" tIns="45720" rIns="91440" bIns="45720">
            <a:spAutoFit/>
          </a:bodyPr>
          <a:lstStyle/>
          <a:p>
            <a:pPr algn="ctr"/>
            <a:r>
              <a:rPr lang="en-US" sz="4000" b="1" dirty="0">
                <a:solidFill>
                  <a:srgbClr val="357370"/>
                </a:solidFill>
              </a:rPr>
              <a:t>Education</a:t>
            </a:r>
          </a:p>
        </p:txBody>
      </p:sp>
      <p:sp>
        <p:nvSpPr>
          <p:cNvPr id="9" name="Freeform 8"/>
          <p:cNvSpPr/>
          <p:nvPr/>
        </p:nvSpPr>
        <p:spPr>
          <a:xfrm>
            <a:off x="634309" y="6120825"/>
            <a:ext cx="3320268" cy="707886"/>
          </a:xfrm>
          <a:custGeom>
            <a:avLst/>
            <a:gdLst>
              <a:gd name="connsiteX0" fmla="*/ 0 w 3474720"/>
              <a:gd name="connsiteY0" fmla="*/ 0 h 923330"/>
              <a:gd name="connsiteX1" fmla="*/ 3474720 w 3474720"/>
              <a:gd name="connsiteY1" fmla="*/ 0 h 923330"/>
              <a:gd name="connsiteX2" fmla="*/ 3474720 w 3474720"/>
              <a:gd name="connsiteY2" fmla="*/ 923330 h 923330"/>
              <a:gd name="connsiteX3" fmla="*/ 0 w 3474720"/>
              <a:gd name="connsiteY3" fmla="*/ 923330 h 923330"/>
              <a:gd name="connsiteX4" fmla="*/ 0 w 3474720"/>
              <a:gd name="connsiteY4" fmla="*/ 0 h 92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4720" h="923330">
                <a:moveTo>
                  <a:pt x="0" y="0"/>
                </a:moveTo>
                <a:lnTo>
                  <a:pt x="3474720" y="0"/>
                </a:lnTo>
                <a:lnTo>
                  <a:pt x="3474720" y="923330"/>
                </a:lnTo>
                <a:lnTo>
                  <a:pt x="0" y="923330"/>
                </a:lnTo>
                <a:lnTo>
                  <a:pt x="0" y="0"/>
                </a:lnTo>
                <a:close/>
              </a:path>
            </a:pathLst>
          </a:custGeom>
          <a:noFill/>
          <a:scene3d>
            <a:camera prst="orthographicFront">
              <a:rot lat="0" lon="0" rev="0"/>
            </a:camera>
            <a:lightRig rig="threePt" dir="t"/>
          </a:scene3d>
        </p:spPr>
        <p:txBody>
          <a:bodyPr wrap="none" lIns="91440" tIns="45720" rIns="91440" bIns="45720">
            <a:spAutoFit/>
          </a:bodyPr>
          <a:lstStyle/>
          <a:p>
            <a:pPr algn="ctr"/>
            <a:r>
              <a:rPr lang="en-US" sz="4000" b="1" dirty="0">
                <a:solidFill>
                  <a:srgbClr val="357370"/>
                </a:solidFill>
              </a:rPr>
              <a:t>Citizen Science</a:t>
            </a:r>
          </a:p>
        </p:txBody>
      </p:sp>
      <p:sp>
        <p:nvSpPr>
          <p:cNvPr id="10" name="Freeform 9"/>
          <p:cNvSpPr/>
          <p:nvPr/>
        </p:nvSpPr>
        <p:spPr>
          <a:xfrm>
            <a:off x="5553580" y="6120825"/>
            <a:ext cx="2818657" cy="707886"/>
          </a:xfrm>
          <a:custGeom>
            <a:avLst/>
            <a:gdLst>
              <a:gd name="connsiteX0" fmla="*/ 0 w 3474720"/>
              <a:gd name="connsiteY0" fmla="*/ 0 h 923330"/>
              <a:gd name="connsiteX1" fmla="*/ 3474720 w 3474720"/>
              <a:gd name="connsiteY1" fmla="*/ 0 h 923330"/>
              <a:gd name="connsiteX2" fmla="*/ 3474720 w 3474720"/>
              <a:gd name="connsiteY2" fmla="*/ 923330 h 923330"/>
              <a:gd name="connsiteX3" fmla="*/ 0 w 3474720"/>
              <a:gd name="connsiteY3" fmla="*/ 923330 h 923330"/>
              <a:gd name="connsiteX4" fmla="*/ 0 w 3474720"/>
              <a:gd name="connsiteY4" fmla="*/ 0 h 92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4720" h="923330">
                <a:moveTo>
                  <a:pt x="0" y="0"/>
                </a:moveTo>
                <a:lnTo>
                  <a:pt x="3474720" y="0"/>
                </a:lnTo>
                <a:lnTo>
                  <a:pt x="3474720" y="923330"/>
                </a:lnTo>
                <a:lnTo>
                  <a:pt x="0" y="923330"/>
                </a:lnTo>
                <a:lnTo>
                  <a:pt x="0" y="0"/>
                </a:lnTo>
                <a:close/>
              </a:path>
            </a:pathLst>
          </a:custGeom>
          <a:noFill/>
          <a:scene3d>
            <a:camera prst="orthographicFront">
              <a:rot lat="0" lon="0" rev="0"/>
            </a:camera>
            <a:lightRig rig="threePt" dir="t"/>
          </a:scene3d>
        </p:spPr>
        <p:txBody>
          <a:bodyPr wrap="none" lIns="91440" tIns="45720" rIns="91440" bIns="45720">
            <a:spAutoFit/>
          </a:bodyPr>
          <a:lstStyle/>
          <a:p>
            <a:pPr algn="ctr"/>
            <a:r>
              <a:rPr lang="en-US" sz="4000" b="1" dirty="0">
                <a:solidFill>
                  <a:srgbClr val="357370"/>
                </a:solidFill>
              </a:rPr>
              <a:t>Stewardship</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143000"/>
          </a:xfrm>
          <a:noFill/>
          <a:ln/>
        </p:spPr>
        <p:txBody>
          <a:bodyPr lIns="92075" tIns="46038" rIns="92075" bIns="46038"/>
          <a:lstStyle/>
          <a:p>
            <a:r>
              <a:rPr lang="en-US" sz="3600" dirty="0">
                <a:solidFill>
                  <a:schemeClr val="tx1"/>
                </a:solidFill>
              </a:rPr>
              <a:t>Volunteer Service Project Guidelines</a:t>
            </a:r>
          </a:p>
        </p:txBody>
      </p:sp>
      <p:sp>
        <p:nvSpPr>
          <p:cNvPr id="10243" name="Rectangle 3"/>
          <p:cNvSpPr>
            <a:spLocks noChangeArrowheads="1"/>
          </p:cNvSpPr>
          <p:nvPr/>
        </p:nvSpPr>
        <p:spPr bwMode="auto">
          <a:xfrm>
            <a:off x="3738563" y="2886075"/>
            <a:ext cx="9144000" cy="0"/>
          </a:xfrm>
          <a:prstGeom prst="rect">
            <a:avLst/>
          </a:prstGeom>
          <a:noFill/>
          <a:ln w="12700">
            <a:noFill/>
            <a:miter lim="800000"/>
            <a:headEnd type="none" w="sm" len="sm"/>
            <a:tailEnd type="none" w="sm" len="sm"/>
          </a:ln>
          <a:effectLst/>
        </p:spPr>
        <p:txBody>
          <a:bodyPr>
            <a:spAutoFit/>
          </a:bodyPr>
          <a:lstStyle/>
          <a:p>
            <a:endParaRPr lang="en-US"/>
          </a:p>
        </p:txBody>
      </p:sp>
      <p:sp>
        <p:nvSpPr>
          <p:cNvPr id="10245" name="Rectangle 5"/>
          <p:cNvSpPr>
            <a:spLocks noGrp="1" noChangeArrowheads="1"/>
          </p:cNvSpPr>
          <p:nvPr>
            <p:ph type="body" idx="4294967295"/>
          </p:nvPr>
        </p:nvSpPr>
        <p:spPr>
          <a:xfrm>
            <a:off x="685800" y="914400"/>
            <a:ext cx="7772400" cy="4114800"/>
          </a:xfr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6200000" scaled="1"/>
            <a:tileRect/>
          </a:gradFill>
          <a:effectLst>
            <a:softEdge rad="317500"/>
          </a:effectLst>
        </p:spPr>
        <p:txBody>
          <a:bodyPr/>
          <a:lstStyle/>
          <a:p>
            <a:pPr lvl="1">
              <a:lnSpc>
                <a:spcPct val="90000"/>
              </a:lnSpc>
              <a:buFontTx/>
              <a:buChar char="•"/>
            </a:pPr>
            <a:r>
              <a:rPr lang="en-US" sz="2400" dirty="0"/>
              <a:t>Minimum of 40 hours to maintain certification</a:t>
            </a:r>
          </a:p>
          <a:p>
            <a:pPr lvl="1">
              <a:lnSpc>
                <a:spcPct val="90000"/>
              </a:lnSpc>
              <a:buFontTx/>
              <a:buChar char="•"/>
            </a:pPr>
            <a:r>
              <a:rPr lang="en-US" sz="2400" dirty="0"/>
              <a:t>Must be dedicated to the beneficial management of the natural resources within the local community</a:t>
            </a:r>
          </a:p>
          <a:p>
            <a:pPr lvl="1">
              <a:lnSpc>
                <a:spcPct val="90000"/>
              </a:lnSpc>
              <a:buFontTx/>
              <a:buChar char="•"/>
            </a:pPr>
            <a:r>
              <a:rPr lang="en-US" sz="2400" dirty="0"/>
              <a:t>Must be for public benefit, not personal gain</a:t>
            </a:r>
          </a:p>
          <a:p>
            <a:pPr lvl="1">
              <a:lnSpc>
                <a:spcPct val="90000"/>
              </a:lnSpc>
              <a:buFontTx/>
              <a:buChar char="•"/>
            </a:pPr>
            <a:r>
              <a:rPr lang="en-US" sz="2400" dirty="0"/>
              <a:t>May be a series of short, unrelated experiences, a long-term commitment to single project, or a mix</a:t>
            </a:r>
          </a:p>
          <a:p>
            <a:pPr lvl="1">
              <a:lnSpc>
                <a:spcPct val="90000"/>
              </a:lnSpc>
              <a:buFontTx/>
              <a:buChar char="•"/>
            </a:pPr>
            <a:r>
              <a:rPr lang="en-US" sz="2400" dirty="0"/>
              <a:t>Can be conducted independently or as a team</a:t>
            </a:r>
          </a:p>
          <a:p>
            <a:pPr lvl="1">
              <a:lnSpc>
                <a:spcPct val="90000"/>
              </a:lnSpc>
              <a:buFontTx/>
              <a:buChar char="•"/>
            </a:pPr>
            <a:r>
              <a:rPr lang="en-US" sz="2400" dirty="0"/>
              <a:t>Can be part of an existing partner project, a new project developed by the volunteer, or a class project</a:t>
            </a:r>
          </a:p>
        </p:txBody>
      </p:sp>
      <p:pic>
        <p:nvPicPr>
          <p:cNvPr id="10247" name="Picture 7" descr="IMG_2754"/>
          <p:cNvPicPr>
            <a:picLocks noChangeAspect="1" noChangeArrowheads="1"/>
          </p:cNvPicPr>
          <p:nvPr/>
        </p:nvPicPr>
        <p:blipFill>
          <a:blip r:embed="rId3" cstate="email"/>
          <a:srcRect/>
          <a:stretch>
            <a:fillRect/>
          </a:stretch>
        </p:blipFill>
        <p:spPr bwMode="auto">
          <a:xfrm>
            <a:off x="685800" y="5105400"/>
            <a:ext cx="2339975" cy="1560513"/>
          </a:xfrm>
          <a:prstGeom prst="rect">
            <a:avLst/>
          </a:prstGeom>
          <a:noFill/>
          <a:ln w="9525">
            <a:noFill/>
            <a:miter lim="800000"/>
            <a:headEnd/>
            <a:tailEnd/>
          </a:ln>
          <a:effectLst>
            <a:outerShdw blurRad="50800" dist="127000" dir="2700000" algn="tl" rotWithShape="0">
              <a:prstClr val="black">
                <a:alpha val="40000"/>
              </a:prstClr>
            </a:outerShdw>
          </a:effectLst>
        </p:spPr>
      </p:pic>
      <p:pic>
        <p:nvPicPr>
          <p:cNvPr id="10248" name="Picture 8" descr="Lake Preservation water testing 10-25-06 004"/>
          <p:cNvPicPr>
            <a:picLocks noChangeAspect="1" noChangeArrowheads="1"/>
          </p:cNvPicPr>
          <p:nvPr/>
        </p:nvPicPr>
        <p:blipFill>
          <a:blip r:embed="rId4" cstate="email"/>
          <a:srcRect/>
          <a:stretch>
            <a:fillRect/>
          </a:stretch>
        </p:blipFill>
        <p:spPr bwMode="auto">
          <a:xfrm>
            <a:off x="6324600" y="5105400"/>
            <a:ext cx="2101850" cy="1574800"/>
          </a:xfrm>
          <a:prstGeom prst="rect">
            <a:avLst/>
          </a:prstGeom>
          <a:noFill/>
          <a:ln w="9525">
            <a:noFill/>
            <a:miter lim="800000"/>
            <a:headEnd/>
            <a:tailEnd/>
          </a:ln>
          <a:effectLst>
            <a:outerShdw blurRad="50800" dist="127000" dir="2700000" algn="tl" rotWithShape="0">
              <a:prstClr val="black">
                <a:alpha val="40000"/>
              </a:prstClr>
            </a:outerShdw>
          </a:effectLst>
        </p:spPr>
      </p:pic>
      <p:pic>
        <p:nvPicPr>
          <p:cNvPr id="10249" name="Picture 9" descr="biltmore"/>
          <p:cNvPicPr>
            <a:picLocks noChangeAspect="1" noChangeArrowheads="1"/>
          </p:cNvPicPr>
          <p:nvPr/>
        </p:nvPicPr>
        <p:blipFill>
          <a:blip r:embed="rId5" cstate="email"/>
          <a:srcRect/>
          <a:stretch>
            <a:fillRect/>
          </a:stretch>
        </p:blipFill>
        <p:spPr bwMode="auto">
          <a:xfrm>
            <a:off x="4114800" y="5029200"/>
            <a:ext cx="1179513" cy="1704975"/>
          </a:xfrm>
          <a:prstGeom prst="rect">
            <a:avLst/>
          </a:prstGeom>
          <a:noFill/>
          <a:ln w="9525">
            <a:noFill/>
            <a:miter lim="800000"/>
            <a:headEnd/>
            <a:tailEnd/>
          </a:ln>
          <a:effectLst>
            <a:outerShdw blurRad="50800" dist="127000" dir="2700000" algn="tl" rotWithShape="0">
              <a:prstClr val="black">
                <a:alpha val="40000"/>
              </a:prst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4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775325" y="1336675"/>
            <a:ext cx="701675" cy="457200"/>
          </a:xfrm>
          <a:prstGeom prst="rect">
            <a:avLst/>
          </a:prstGeom>
          <a:noFill/>
          <a:ln w="12700">
            <a:noFill/>
            <a:miter lim="800000"/>
            <a:headEnd type="none" w="sm" len="sm"/>
            <a:tailEnd type="none" w="sm" len="sm"/>
          </a:ln>
          <a:effectLst/>
        </p:spPr>
        <p:txBody>
          <a:bodyPr>
            <a:spAutoFit/>
          </a:bodyPr>
          <a:lstStyle/>
          <a:p>
            <a:pPr eaLnBrk="0" hangingPunct="0"/>
            <a:endParaRPr lang="en-US" sz="2400">
              <a:solidFill>
                <a:srgbClr val="FFFF99"/>
              </a:solidFill>
              <a:latin typeface="Times New Roman" pitchFamily="18" charset="0"/>
            </a:endParaRPr>
          </a:p>
        </p:txBody>
      </p:sp>
      <p:sp>
        <p:nvSpPr>
          <p:cNvPr id="17411" name="Rectangle 3"/>
          <p:cNvSpPr>
            <a:spLocks noGrp="1" noChangeArrowheads="1"/>
          </p:cNvSpPr>
          <p:nvPr>
            <p:ph type="body" idx="4294967295"/>
          </p:nvPr>
        </p:nvSpPr>
        <p:spPr>
          <a:xfrm>
            <a:off x="609600" y="838200"/>
            <a:ext cx="7924800" cy="990600"/>
          </a:xfrm>
        </p:spPr>
        <p:txBody>
          <a:bodyPr/>
          <a:lstStyle/>
          <a:p>
            <a:pPr lvl="1" algn="ctr">
              <a:lnSpc>
                <a:spcPct val="90000"/>
              </a:lnSpc>
              <a:buFontTx/>
              <a:buNone/>
            </a:pPr>
            <a:r>
              <a:rPr lang="en-US" sz="3200" i="1" dirty="0"/>
              <a:t>For volunteers spending time on chapter organization!</a:t>
            </a:r>
            <a:endParaRPr lang="en-US" sz="2400" i="1" dirty="0"/>
          </a:p>
          <a:p>
            <a:pPr lvl="2">
              <a:lnSpc>
                <a:spcPct val="90000"/>
              </a:lnSpc>
            </a:pPr>
            <a:endParaRPr lang="en-US" sz="2000" dirty="0"/>
          </a:p>
          <a:p>
            <a:pPr lvl="1">
              <a:lnSpc>
                <a:spcPct val="90000"/>
              </a:lnSpc>
            </a:pPr>
            <a:endParaRPr lang="en-US" sz="2400" dirty="0"/>
          </a:p>
        </p:txBody>
      </p:sp>
      <p:sp>
        <p:nvSpPr>
          <p:cNvPr id="17412" name="Text Box 4"/>
          <p:cNvSpPr txBox="1">
            <a:spLocks noChangeArrowheads="1"/>
          </p:cNvSpPr>
          <p:nvPr/>
        </p:nvSpPr>
        <p:spPr bwMode="auto">
          <a:xfrm>
            <a:off x="822325" y="5867400"/>
            <a:ext cx="8321675" cy="701675"/>
          </a:xfrm>
          <a:prstGeom prst="rect">
            <a:avLst/>
          </a:prstGeom>
          <a:noFill/>
          <a:ln w="12700">
            <a:noFill/>
            <a:miter lim="800000"/>
            <a:headEnd type="none" w="sm" len="sm"/>
            <a:tailEnd type="none" w="sm" len="sm"/>
          </a:ln>
          <a:effectLst/>
        </p:spPr>
        <p:txBody>
          <a:bodyPr>
            <a:spAutoFit/>
          </a:bodyPr>
          <a:lstStyle/>
          <a:p>
            <a:pPr eaLnBrk="0" hangingPunct="0"/>
            <a:r>
              <a:rPr lang="en-US" sz="2000" i="1" dirty="0"/>
              <a:t>Note: Local Chapters, at their discretion, may limit the number of such hours credited to an individual’s annual volunteer requirement.</a:t>
            </a:r>
          </a:p>
        </p:txBody>
      </p:sp>
      <p:sp>
        <p:nvSpPr>
          <p:cNvPr id="17417" name="Rectangle 9"/>
          <p:cNvSpPr>
            <a:spLocks noGrp="1" noChangeArrowheads="1"/>
          </p:cNvSpPr>
          <p:nvPr>
            <p:ph type="title"/>
          </p:nvPr>
        </p:nvSpPr>
        <p:spPr>
          <a:xfrm>
            <a:off x="609600" y="0"/>
            <a:ext cx="8077200" cy="838200"/>
          </a:xfrm>
          <a:noFill/>
          <a:ln/>
        </p:spPr>
        <p:txBody>
          <a:bodyPr>
            <a:normAutofit/>
          </a:bodyPr>
          <a:lstStyle/>
          <a:p>
            <a:r>
              <a:rPr lang="en-US" sz="4000" dirty="0"/>
              <a:t>Volunteer Service: Administrative</a:t>
            </a:r>
          </a:p>
        </p:txBody>
      </p:sp>
      <p:pic>
        <p:nvPicPr>
          <p:cNvPr id="17418" name="Picture 10" descr="Joan and Rose"/>
          <p:cNvPicPr>
            <a:picLocks noChangeAspect="1" noChangeArrowheads="1"/>
          </p:cNvPicPr>
          <p:nvPr/>
        </p:nvPicPr>
        <p:blipFill>
          <a:blip r:embed="rId2" cstate="email"/>
          <a:srcRect/>
          <a:stretch>
            <a:fillRect/>
          </a:stretch>
        </p:blipFill>
        <p:spPr bwMode="auto">
          <a:xfrm>
            <a:off x="6019800" y="1828800"/>
            <a:ext cx="2820988" cy="1881188"/>
          </a:xfrm>
          <a:prstGeom prst="rect">
            <a:avLst/>
          </a:prstGeom>
          <a:noFill/>
          <a:effectLst>
            <a:outerShdw blurRad="50800" dist="127000" dir="2700000" algn="tl" rotWithShape="0">
              <a:prstClr val="black">
                <a:alpha val="40000"/>
              </a:prstClr>
            </a:outerShdw>
          </a:effectLst>
        </p:spPr>
      </p:pic>
      <p:sp>
        <p:nvSpPr>
          <p:cNvPr id="17420" name="Text Box 12"/>
          <p:cNvSpPr txBox="1">
            <a:spLocks noChangeArrowheads="1"/>
          </p:cNvSpPr>
          <p:nvPr/>
        </p:nvSpPr>
        <p:spPr bwMode="auto">
          <a:xfrm>
            <a:off x="762000" y="1752600"/>
            <a:ext cx="5257800" cy="3743325"/>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6200000" scaled="1"/>
            <a:tileRect/>
          </a:gradFill>
          <a:ln w="9525">
            <a:noFill/>
            <a:miter lim="800000"/>
            <a:headEnd/>
            <a:tailEnd/>
          </a:ln>
          <a:effectLst>
            <a:softEdge rad="317500"/>
          </a:effectLst>
        </p:spPr>
        <p:txBody>
          <a:bodyPr>
            <a:spAutoFit/>
          </a:bodyPr>
          <a:lstStyle/>
          <a:p>
            <a:pPr lvl="1"/>
            <a:r>
              <a:rPr lang="en-US" sz="2400" b="1"/>
              <a:t>Examples:</a:t>
            </a:r>
            <a:r>
              <a:rPr lang="en-US" sz="2400"/>
              <a:t>  </a:t>
            </a:r>
          </a:p>
          <a:p>
            <a:pPr lvl="1">
              <a:buFontTx/>
              <a:buChar char="•"/>
            </a:pPr>
            <a:r>
              <a:rPr lang="en-US" sz="2400"/>
              <a:t>planning and supervising VMN </a:t>
            </a:r>
            <a:br>
              <a:rPr lang="en-US" sz="2400"/>
            </a:br>
            <a:r>
              <a:rPr lang="en-US" sz="2400"/>
              <a:t>training classes, </a:t>
            </a:r>
          </a:p>
          <a:p>
            <a:pPr lvl="1">
              <a:buFontTx/>
              <a:buChar char="•"/>
            </a:pPr>
            <a:r>
              <a:rPr lang="en-US" sz="2400"/>
              <a:t>serving as a board or committee member, </a:t>
            </a:r>
          </a:p>
          <a:p>
            <a:pPr lvl="1">
              <a:buFontTx/>
              <a:buChar char="•"/>
            </a:pPr>
            <a:r>
              <a:rPr lang="en-US" sz="2400"/>
              <a:t>working on a chapter newsletter, </a:t>
            </a:r>
          </a:p>
          <a:p>
            <a:pPr lvl="1">
              <a:buFontTx/>
              <a:buChar char="•"/>
            </a:pPr>
            <a:r>
              <a:rPr lang="en-US" sz="2400"/>
              <a:t>communication efforts, </a:t>
            </a:r>
          </a:p>
          <a:p>
            <a:pPr lvl="1">
              <a:buFontTx/>
              <a:buChar char="•"/>
            </a:pPr>
            <a:r>
              <a:rPr lang="en-US" sz="2400"/>
              <a:t>other activities that support the effectiveness of the chapter and statewide program</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4000" dirty="0"/>
              <a:t>Volunteer Service: Education</a:t>
            </a:r>
          </a:p>
        </p:txBody>
      </p:sp>
      <p:sp>
        <p:nvSpPr>
          <p:cNvPr id="22531" name="Rectangle 3"/>
          <p:cNvSpPr>
            <a:spLocks noGrp="1" noChangeArrowheads="1"/>
          </p:cNvSpPr>
          <p:nvPr>
            <p:ph type="body" idx="4294967295"/>
          </p:nvPr>
        </p:nvSpPr>
        <p:spPr>
          <a:xfrm>
            <a:off x="533400" y="990600"/>
            <a:ext cx="8153400" cy="5135563"/>
          </a:xfrm>
        </p:spPr>
        <p:txBody>
          <a:bodyPr/>
          <a:lstStyle/>
          <a:p>
            <a:pPr algn="ctr">
              <a:buFontTx/>
              <a:buNone/>
            </a:pPr>
            <a:r>
              <a:rPr lang="en-US" i="1" dirty="0"/>
              <a:t>For volunteers who enjoy public speaking or working with youth!</a:t>
            </a:r>
          </a:p>
          <a:p>
            <a:pPr>
              <a:buFontTx/>
              <a:buNone/>
            </a:pPr>
            <a:endParaRPr lang="en-US" sz="2400" dirty="0"/>
          </a:p>
        </p:txBody>
      </p:sp>
      <p:sp>
        <p:nvSpPr>
          <p:cNvPr id="22534" name="Text Box 6"/>
          <p:cNvSpPr txBox="1">
            <a:spLocks noChangeArrowheads="1"/>
          </p:cNvSpPr>
          <p:nvPr/>
        </p:nvSpPr>
        <p:spPr bwMode="auto">
          <a:xfrm>
            <a:off x="685800" y="2057400"/>
            <a:ext cx="3810000" cy="3925888"/>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6200000" scaled="1"/>
            <a:tileRect/>
          </a:gradFill>
          <a:ln w="9525">
            <a:noFill/>
            <a:miter lim="800000"/>
            <a:headEnd/>
            <a:tailEnd/>
          </a:ln>
          <a:effectLst>
            <a:softEdge rad="317500"/>
          </a:effectLst>
        </p:spPr>
        <p:txBody>
          <a:bodyPr>
            <a:spAutoFit/>
          </a:bodyPr>
          <a:lstStyle/>
          <a:p>
            <a:r>
              <a:rPr lang="en-US" sz="2400" b="1" dirty="0"/>
              <a:t>Examples:</a:t>
            </a:r>
          </a:p>
          <a:p>
            <a:pPr>
              <a:buFontTx/>
              <a:buChar char="•"/>
            </a:pPr>
            <a:r>
              <a:rPr lang="en-US" sz="2400" dirty="0"/>
              <a:t>Being a volunteer interpreter at a state or local park</a:t>
            </a:r>
          </a:p>
          <a:p>
            <a:pPr>
              <a:buFontTx/>
              <a:buChar char="•"/>
            </a:pPr>
            <a:r>
              <a:rPr lang="en-US" sz="2400" dirty="0"/>
              <a:t>Developing an interpretive trail</a:t>
            </a:r>
          </a:p>
          <a:p>
            <a:pPr>
              <a:buFontTx/>
              <a:buChar char="•"/>
            </a:pPr>
            <a:r>
              <a:rPr lang="en-US" sz="2400" dirty="0"/>
              <a:t>Being a guest presenter on a natural resource topic in a classroom</a:t>
            </a:r>
          </a:p>
          <a:p>
            <a:pPr>
              <a:spcBef>
                <a:spcPct val="50000"/>
              </a:spcBef>
            </a:pPr>
            <a:endParaRPr lang="en-US" sz="2400" dirty="0"/>
          </a:p>
        </p:txBody>
      </p:sp>
      <p:pic>
        <p:nvPicPr>
          <p:cNvPr id="22535" name="Picture 7" descr="AqBugs1"/>
          <p:cNvPicPr>
            <a:picLocks noChangeAspect="1" noChangeArrowheads="1"/>
          </p:cNvPicPr>
          <p:nvPr/>
        </p:nvPicPr>
        <p:blipFill>
          <a:blip r:embed="rId2" cstate="email"/>
          <a:srcRect/>
          <a:stretch>
            <a:fillRect/>
          </a:stretch>
        </p:blipFill>
        <p:spPr bwMode="auto">
          <a:xfrm>
            <a:off x="4648200" y="2057400"/>
            <a:ext cx="3613150" cy="2709863"/>
          </a:xfrm>
          <a:prstGeom prst="rect">
            <a:avLst/>
          </a:prstGeom>
          <a:noFill/>
          <a:ln w="9525">
            <a:noFill/>
            <a:miter lim="800000"/>
            <a:headEnd/>
            <a:tailEnd/>
          </a:ln>
          <a:effectLst>
            <a:outerShdw blurRad="50800" dist="127000" dir="2700000" algn="tl" rotWithShape="0">
              <a:prstClr val="black">
                <a:alpha val="40000"/>
              </a:prstClr>
            </a:outerShdw>
          </a:effec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000" dirty="0"/>
              <a:t>Volunteer Service: Citizen Science</a:t>
            </a:r>
          </a:p>
        </p:txBody>
      </p:sp>
      <p:sp>
        <p:nvSpPr>
          <p:cNvPr id="23555" name="Rectangle 3"/>
          <p:cNvSpPr>
            <a:spLocks noGrp="1" noChangeArrowheads="1"/>
          </p:cNvSpPr>
          <p:nvPr>
            <p:ph type="body" idx="4294967295"/>
          </p:nvPr>
        </p:nvSpPr>
        <p:spPr>
          <a:xfrm>
            <a:off x="457200" y="1143000"/>
            <a:ext cx="8229600" cy="4983163"/>
          </a:xfrm>
        </p:spPr>
        <p:txBody>
          <a:bodyPr/>
          <a:lstStyle/>
          <a:p>
            <a:pPr algn="ctr">
              <a:buFontTx/>
              <a:buNone/>
            </a:pPr>
            <a:r>
              <a:rPr lang="en-US" i="1" dirty="0"/>
              <a:t>For volunteers who enjoy helping with scientific research!</a:t>
            </a:r>
          </a:p>
          <a:p>
            <a:pPr>
              <a:buFontTx/>
              <a:buNone/>
            </a:pPr>
            <a:endParaRPr lang="en-US" sz="2400" dirty="0"/>
          </a:p>
        </p:txBody>
      </p:sp>
      <p:sp>
        <p:nvSpPr>
          <p:cNvPr id="23558" name="Text Box 6"/>
          <p:cNvSpPr txBox="1">
            <a:spLocks noChangeArrowheads="1"/>
          </p:cNvSpPr>
          <p:nvPr/>
        </p:nvSpPr>
        <p:spPr bwMode="auto">
          <a:xfrm>
            <a:off x="533400" y="2209800"/>
            <a:ext cx="4419600" cy="2677656"/>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6200000" scaled="1"/>
            <a:tileRect/>
          </a:gradFill>
          <a:ln w="9525">
            <a:noFill/>
            <a:miter lim="800000"/>
            <a:headEnd/>
            <a:tailEnd/>
          </a:ln>
          <a:effectLst>
            <a:softEdge rad="317500"/>
          </a:effectLst>
        </p:spPr>
        <p:txBody>
          <a:bodyPr>
            <a:spAutoFit/>
          </a:bodyPr>
          <a:lstStyle/>
          <a:p>
            <a:r>
              <a:rPr lang="en-US" sz="2400" b="1" dirty="0"/>
              <a:t>Examples:</a:t>
            </a:r>
          </a:p>
          <a:p>
            <a:pPr>
              <a:buFontTx/>
              <a:buChar char="•"/>
            </a:pPr>
            <a:r>
              <a:rPr lang="en-US" sz="2400" dirty="0"/>
              <a:t>Participating in a Christmas Bird Count</a:t>
            </a:r>
          </a:p>
          <a:p>
            <a:pPr>
              <a:buFontTx/>
              <a:buChar char="•"/>
            </a:pPr>
            <a:r>
              <a:rPr lang="en-US" sz="2400" dirty="0"/>
              <a:t>Conducting water quality monitoring</a:t>
            </a:r>
          </a:p>
          <a:p>
            <a:pPr>
              <a:buFontTx/>
              <a:buChar char="•"/>
            </a:pPr>
            <a:r>
              <a:rPr lang="en-US" sz="2400" dirty="0"/>
              <a:t>Organizing biodiversity inventory of a local park</a:t>
            </a:r>
          </a:p>
        </p:txBody>
      </p:sp>
      <p:pic>
        <p:nvPicPr>
          <p:cNvPr id="23559" name="Picture 7" descr="2007-3-31_vmn vims_0030"/>
          <p:cNvPicPr>
            <a:picLocks noChangeAspect="1" noChangeArrowheads="1"/>
          </p:cNvPicPr>
          <p:nvPr/>
        </p:nvPicPr>
        <p:blipFill>
          <a:blip r:embed="rId2" cstate="email"/>
          <a:srcRect/>
          <a:stretch>
            <a:fillRect/>
          </a:stretch>
        </p:blipFill>
        <p:spPr bwMode="auto">
          <a:xfrm>
            <a:off x="5181600" y="2209800"/>
            <a:ext cx="3546475" cy="2373313"/>
          </a:xfrm>
          <a:prstGeom prst="rect">
            <a:avLst/>
          </a:prstGeom>
          <a:noFill/>
          <a:ln w="9525">
            <a:noFill/>
            <a:miter lim="800000"/>
            <a:headEnd/>
            <a:tailEnd/>
          </a:ln>
          <a:effectLst>
            <a:outerShdw blurRad="50800" dist="127000" dir="2700000" algn="tl" rotWithShape="0">
              <a:prstClr val="black">
                <a:alpha val="40000"/>
              </a:prstClr>
            </a:outerShdw>
          </a:effec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4000"/>
              <a:t>Volunteer Service: Stewardship</a:t>
            </a:r>
          </a:p>
        </p:txBody>
      </p:sp>
      <p:sp>
        <p:nvSpPr>
          <p:cNvPr id="24579" name="Rectangle 3"/>
          <p:cNvSpPr>
            <a:spLocks noGrp="1" noChangeArrowheads="1"/>
          </p:cNvSpPr>
          <p:nvPr>
            <p:ph type="body" idx="4294967295"/>
          </p:nvPr>
        </p:nvSpPr>
        <p:spPr>
          <a:xfrm>
            <a:off x="304800" y="990600"/>
            <a:ext cx="8534400" cy="1143000"/>
          </a:xfrm>
        </p:spPr>
        <p:txBody>
          <a:bodyPr>
            <a:normAutofit fontScale="92500"/>
          </a:bodyPr>
          <a:lstStyle/>
          <a:p>
            <a:pPr algn="ctr">
              <a:buFontTx/>
              <a:buNone/>
            </a:pPr>
            <a:r>
              <a:rPr lang="en-US" i="1" dirty="0"/>
              <a:t>For volunteers who just want to get their hands dirty!</a:t>
            </a:r>
          </a:p>
          <a:p>
            <a:pPr>
              <a:buFontTx/>
              <a:buNone/>
            </a:pPr>
            <a:r>
              <a:rPr lang="en-US" dirty="0"/>
              <a:t> </a:t>
            </a:r>
            <a:endParaRPr lang="en-US" sz="2800" dirty="0"/>
          </a:p>
        </p:txBody>
      </p:sp>
      <p:sp>
        <p:nvSpPr>
          <p:cNvPr id="24582" name="Text Box 6"/>
          <p:cNvSpPr txBox="1">
            <a:spLocks noChangeArrowheads="1"/>
          </p:cNvSpPr>
          <p:nvPr/>
        </p:nvSpPr>
        <p:spPr bwMode="auto">
          <a:xfrm>
            <a:off x="381000" y="2133600"/>
            <a:ext cx="4419600" cy="3560763"/>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6200000" scaled="1"/>
            <a:tileRect/>
          </a:gradFill>
          <a:ln w="9525">
            <a:noFill/>
            <a:miter lim="800000"/>
            <a:headEnd/>
            <a:tailEnd/>
          </a:ln>
          <a:effectLst>
            <a:softEdge rad="317500"/>
          </a:effectLst>
        </p:spPr>
        <p:txBody>
          <a:bodyPr>
            <a:spAutoFit/>
          </a:bodyPr>
          <a:lstStyle/>
          <a:p>
            <a:r>
              <a:rPr lang="en-US" sz="2400" b="1" dirty="0"/>
              <a:t>Examples:</a:t>
            </a:r>
          </a:p>
          <a:p>
            <a:pPr>
              <a:buFontTx/>
              <a:buChar char="•"/>
            </a:pPr>
            <a:r>
              <a:rPr lang="en-US" sz="2400" dirty="0"/>
              <a:t>Maintaining trails at a state park</a:t>
            </a:r>
          </a:p>
          <a:p>
            <a:pPr>
              <a:buFontTx/>
              <a:buChar char="•"/>
            </a:pPr>
            <a:r>
              <a:rPr lang="en-US" sz="2400" dirty="0"/>
              <a:t>Pulling out exotic invasive plants and planting natives at a nature center</a:t>
            </a:r>
          </a:p>
          <a:p>
            <a:pPr>
              <a:buFontTx/>
              <a:buChar char="•"/>
            </a:pPr>
            <a:r>
              <a:rPr lang="en-US" sz="2400" dirty="0"/>
              <a:t>Restoring bird-friendly habitat at a local park</a:t>
            </a:r>
          </a:p>
          <a:p>
            <a:pPr>
              <a:spcBef>
                <a:spcPct val="50000"/>
              </a:spcBef>
            </a:pPr>
            <a:endParaRPr lang="en-US" sz="2400" dirty="0"/>
          </a:p>
        </p:txBody>
      </p:sp>
      <p:pic>
        <p:nvPicPr>
          <p:cNvPr id="24583" name="Picture 7" descr="ruth douglas and autumn olive"/>
          <p:cNvPicPr>
            <a:picLocks noChangeAspect="1" noChangeArrowheads="1"/>
          </p:cNvPicPr>
          <p:nvPr/>
        </p:nvPicPr>
        <p:blipFill>
          <a:blip r:embed="rId2" cstate="email"/>
          <a:srcRect/>
          <a:stretch>
            <a:fillRect/>
          </a:stretch>
        </p:blipFill>
        <p:spPr bwMode="auto">
          <a:xfrm>
            <a:off x="4953000" y="2133600"/>
            <a:ext cx="3913187" cy="2609850"/>
          </a:xfrm>
          <a:prstGeom prst="rect">
            <a:avLst/>
          </a:prstGeom>
          <a:noFill/>
          <a:ln w="9525">
            <a:noFill/>
            <a:miter lim="800000"/>
            <a:headEnd/>
            <a:tailEnd/>
          </a:ln>
          <a:effectLst>
            <a:outerShdw blurRad="50800" dist="127000" dir="2700000" algn="tl" rotWithShape="0">
              <a:prstClr val="black">
                <a:alpha val="40000"/>
              </a:prstClr>
            </a:outerShdw>
          </a:effec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entral piedmont junior naturalist camp.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600" y="228600"/>
            <a:ext cx="4736592" cy="2980944"/>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5257800" y="381000"/>
            <a:ext cx="3886200" cy="646331"/>
          </a:xfrm>
          <a:prstGeom prst="rect">
            <a:avLst/>
          </a:prstGeom>
          <a:noFill/>
        </p:spPr>
        <p:txBody>
          <a:bodyPr wrap="square" rtlCol="0">
            <a:spAutoFit/>
          </a:bodyPr>
          <a:lstStyle/>
          <a:p>
            <a:pPr algn="ctr"/>
            <a:r>
              <a:rPr lang="en-US" dirty="0"/>
              <a:t>Young Naturalist 4-H Camp at Bear Creek Lake State Park</a:t>
            </a:r>
          </a:p>
        </p:txBody>
      </p:sp>
      <p:pic>
        <p:nvPicPr>
          <p:cNvPr id="5" name="Picture Placeholder 6" descr="8616722674_58e0146473_o.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038600" y="2914650"/>
            <a:ext cx="4953000" cy="371475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2861" y="5867400"/>
            <a:ext cx="3960311" cy="646331"/>
          </a:xfrm>
          <a:prstGeom prst="rect">
            <a:avLst/>
          </a:prstGeom>
          <a:noFill/>
        </p:spPr>
        <p:txBody>
          <a:bodyPr wrap="square" rtlCol="0">
            <a:spAutoFit/>
          </a:bodyPr>
          <a:lstStyle/>
          <a:p>
            <a:pPr algn="ctr"/>
            <a:r>
              <a:rPr lang="en-US" dirty="0"/>
              <a:t>Habitat Education at the Williamsburg Farmers Market</a:t>
            </a:r>
          </a:p>
        </p:txBody>
      </p:sp>
    </p:spTree>
    <p:extLst>
      <p:ext uri="{BB962C8B-B14F-4D97-AF65-F5344CB8AC3E}">
        <p14:creationId xmlns:p14="http://schemas.microsoft.com/office/powerpoint/2010/main" val="958676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MNPoca_BatsConference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228600"/>
            <a:ext cx="5858121" cy="3352800"/>
          </a:xfrm>
          <a:prstGeom prst="rect">
            <a:avLst/>
          </a:prstGeom>
          <a:ln>
            <a:noFill/>
          </a:ln>
          <a:effectLst>
            <a:outerShdw blurRad="292100" dist="139700" dir="2700000" algn="tl" rotWithShape="0">
              <a:srgbClr val="333333">
                <a:alpha val="65000"/>
              </a:srgbClr>
            </a:outerShdw>
          </a:effectLst>
        </p:spPr>
      </p:pic>
      <p:pic>
        <p:nvPicPr>
          <p:cNvPr id="4" name="Picture 3" descr="2992900455_bb265f53f9.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00500" y="2895600"/>
            <a:ext cx="5105400" cy="382905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096000" y="685800"/>
            <a:ext cx="2667000" cy="646331"/>
          </a:xfrm>
          <a:prstGeom prst="rect">
            <a:avLst/>
          </a:prstGeom>
          <a:noFill/>
        </p:spPr>
        <p:txBody>
          <a:bodyPr wrap="square" rtlCol="0">
            <a:spAutoFit/>
          </a:bodyPr>
          <a:lstStyle/>
          <a:p>
            <a:pPr algn="ctr"/>
            <a:r>
              <a:rPr lang="en-US" dirty="0"/>
              <a:t>Bat monitoring at Pocahontas State Park</a:t>
            </a:r>
          </a:p>
        </p:txBody>
      </p:sp>
      <p:sp>
        <p:nvSpPr>
          <p:cNvPr id="6" name="TextBox 5"/>
          <p:cNvSpPr txBox="1"/>
          <p:nvPr/>
        </p:nvSpPr>
        <p:spPr>
          <a:xfrm>
            <a:off x="1524000" y="5181600"/>
            <a:ext cx="2438400" cy="646331"/>
          </a:xfrm>
          <a:prstGeom prst="rect">
            <a:avLst/>
          </a:prstGeom>
          <a:noFill/>
        </p:spPr>
        <p:txBody>
          <a:bodyPr wrap="square" rtlCol="0">
            <a:spAutoFit/>
          </a:bodyPr>
          <a:lstStyle/>
          <a:p>
            <a:pPr algn="ctr"/>
            <a:r>
              <a:rPr lang="en-US" dirty="0"/>
              <a:t>Stream monitoring in the New River Valley </a:t>
            </a:r>
          </a:p>
        </p:txBody>
      </p:sp>
    </p:spTree>
    <p:extLst>
      <p:ext uri="{BB962C8B-B14F-4D97-AF65-F5344CB8AC3E}">
        <p14:creationId xmlns:p14="http://schemas.microsoft.com/office/powerpoint/2010/main" val="2025695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42711556_100_0762.jpg"/>
          <p:cNvPicPr>
            <a:picLocks noChangeAspect="1"/>
          </p:cNvPicPr>
          <p:nvPr/>
        </p:nvPicPr>
        <p:blipFill>
          <a:blip r:embed="rId3" cstate="email"/>
          <a:stretch>
            <a:fillRect/>
          </a:stretch>
        </p:blipFill>
        <p:spPr>
          <a:xfrm>
            <a:off x="228600" y="304800"/>
            <a:ext cx="5562600" cy="4171950"/>
          </a:xfrm>
          <a:prstGeom prst="rect">
            <a:avLst/>
          </a:prstGeom>
          <a:effectLst>
            <a:outerShdw blurRad="50800" dist="127000" dir="2700000" algn="tl" rotWithShape="0">
              <a:prstClr val="black">
                <a:alpha val="40000"/>
              </a:prstClr>
            </a:outerShdw>
          </a:effectLst>
        </p:spPr>
      </p:pic>
      <p:pic>
        <p:nvPicPr>
          <p:cNvPr id="3" name="Picture 2" descr="Wee_BeesCr.jpg"/>
          <p:cNvPicPr>
            <a:picLocks noChangeAspect="1"/>
          </p:cNvPicPr>
          <p:nvPr/>
        </p:nvPicPr>
        <p:blipFill>
          <a:blip r:embed="rId4" cstate="email"/>
          <a:stretch>
            <a:fillRect/>
          </a:stretch>
        </p:blipFill>
        <p:spPr>
          <a:xfrm>
            <a:off x="4038600" y="3429000"/>
            <a:ext cx="4686300" cy="3124200"/>
          </a:xfrm>
          <a:prstGeom prst="rect">
            <a:avLst/>
          </a:prstGeom>
          <a:effectLst>
            <a:outerShdw blurRad="50800" dist="127000" dir="2700000" algn="tl" rotWithShape="0">
              <a:prstClr val="black">
                <a:alpha val="40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10413369_dsc_4887_view sky meadow_sm fi.jpg"/>
          <p:cNvPicPr>
            <a:picLocks noChangeAspect="1"/>
          </p:cNvPicPr>
          <p:nvPr/>
        </p:nvPicPr>
        <p:blipFill>
          <a:blip r:embed="rId3" cstate="email"/>
          <a:stretch>
            <a:fillRect/>
          </a:stretch>
        </p:blipFill>
        <p:spPr>
          <a:xfrm>
            <a:off x="131446" y="1"/>
            <a:ext cx="8881109" cy="4800600"/>
          </a:xfrm>
          <a:prstGeom prst="rect">
            <a:avLst/>
          </a:prstGeom>
          <a:effectLst>
            <a:outerShdw blurRad="50800" dist="127000" dir="2700000" algn="tl" rotWithShape="0">
              <a:prstClr val="black">
                <a:alpha val="40000"/>
              </a:prstClr>
            </a:outerShdw>
          </a:effectLst>
        </p:spPr>
      </p:pic>
      <p:pic>
        <p:nvPicPr>
          <p:cNvPr id="3" name="Picture 2" descr="687328205_kinosternon_mud turtle_dm_hammer_sm fi.jpg"/>
          <p:cNvPicPr>
            <a:picLocks noChangeAspect="1"/>
          </p:cNvPicPr>
          <p:nvPr/>
        </p:nvPicPr>
        <p:blipFill>
          <a:blip r:embed="rId4" cstate="email"/>
          <a:srcRect/>
          <a:stretch>
            <a:fillRect/>
          </a:stretch>
        </p:blipFill>
        <p:spPr>
          <a:xfrm>
            <a:off x="152400" y="3429000"/>
            <a:ext cx="3733800" cy="3231173"/>
          </a:xfrm>
          <a:prstGeom prst="rect">
            <a:avLst/>
          </a:prstGeom>
          <a:effectLst>
            <a:outerShdw blurRad="50800" dist="127000" dir="2700000" algn="tl" rotWithShape="0">
              <a:prstClr val="black">
                <a:alpha val="40000"/>
              </a:prstClr>
            </a:outerShdw>
          </a:effectLst>
        </p:spPr>
      </p:pic>
      <p:pic>
        <p:nvPicPr>
          <p:cNvPr id="4" name="Picture 3" descr="709368055_img_6266.jpg"/>
          <p:cNvPicPr>
            <a:picLocks noChangeAspect="1"/>
          </p:cNvPicPr>
          <p:nvPr/>
        </p:nvPicPr>
        <p:blipFill>
          <a:blip r:embed="rId5" cstate="email"/>
          <a:srcRect/>
          <a:stretch>
            <a:fillRect/>
          </a:stretch>
        </p:blipFill>
        <p:spPr>
          <a:xfrm>
            <a:off x="4153747" y="3429000"/>
            <a:ext cx="4836160" cy="3200400"/>
          </a:xfrm>
          <a:prstGeom prst="rect">
            <a:avLst/>
          </a:prstGeom>
          <a:effectLst>
            <a:outerShdw blurRad="50800" dist="127000" dir="2700000" algn="tl" rotWithShape="0">
              <a:prstClr val="black">
                <a:alpha val="40000"/>
              </a:prstClr>
            </a:outerShdw>
          </a:effectLst>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RCMNswicks.JPG"/>
          <p:cNvPicPr>
            <a:picLocks noChangeAspect="1"/>
          </p:cNvPicPr>
          <p:nvPr/>
        </p:nvPicPr>
        <p:blipFill>
          <a:blip r:embed="rId3" cstate="email"/>
          <a:srcRect/>
          <a:stretch>
            <a:fillRect/>
          </a:stretch>
        </p:blipFill>
        <p:spPr>
          <a:xfrm>
            <a:off x="6019800" y="304800"/>
            <a:ext cx="2971800" cy="3657600"/>
          </a:xfrm>
          <a:prstGeom prst="rect">
            <a:avLst/>
          </a:prstGeom>
          <a:effectLst>
            <a:outerShdw blurRad="50800" dist="127000" dir="2700000" algn="tl" rotWithShape="0">
              <a:prstClr val="black">
                <a:alpha val="40000"/>
              </a:prstClr>
            </a:outerShdw>
          </a:effectLst>
        </p:spPr>
      </p:pic>
      <p:pic>
        <p:nvPicPr>
          <p:cNvPr id="8" name="Picture 7" descr="ElenaCaledonBB.JPG"/>
          <p:cNvPicPr>
            <a:picLocks noChangeAspect="1"/>
          </p:cNvPicPr>
          <p:nvPr/>
        </p:nvPicPr>
        <p:blipFill>
          <a:blip r:embed="rId4" cstate="email"/>
          <a:stretch>
            <a:fillRect/>
          </a:stretch>
        </p:blipFill>
        <p:spPr>
          <a:xfrm>
            <a:off x="152400" y="304801"/>
            <a:ext cx="4267200" cy="3200400"/>
          </a:xfrm>
          <a:prstGeom prst="rect">
            <a:avLst/>
          </a:prstGeom>
          <a:effectLst>
            <a:outerShdw blurRad="50800" dist="127000" dir="2700000" algn="tl" rotWithShape="0">
              <a:prstClr val="black">
                <a:alpha val="40000"/>
              </a:prstClr>
            </a:outerShdw>
          </a:effectLst>
        </p:spPr>
      </p:pic>
      <p:pic>
        <p:nvPicPr>
          <p:cNvPr id="9" name="Picture 8" descr="MelanieElena.JPG"/>
          <p:cNvPicPr>
            <a:picLocks noChangeAspect="1"/>
          </p:cNvPicPr>
          <p:nvPr/>
        </p:nvPicPr>
        <p:blipFill>
          <a:blip r:embed="rId5" cstate="email"/>
          <a:srcRect/>
          <a:stretch>
            <a:fillRect/>
          </a:stretch>
        </p:blipFill>
        <p:spPr>
          <a:xfrm>
            <a:off x="3505200" y="2590800"/>
            <a:ext cx="2971800" cy="2199132"/>
          </a:xfrm>
          <a:prstGeom prst="rect">
            <a:avLst/>
          </a:prstGeom>
          <a:effectLst>
            <a:outerShdw blurRad="50800" dist="127000" dir="2700000" algn="tl" rotWithShape="0">
              <a:prstClr val="black">
                <a:alpha val="40000"/>
              </a:prstClr>
            </a:outerShdw>
          </a:effectLst>
        </p:spPr>
      </p:pic>
      <p:sp>
        <p:nvSpPr>
          <p:cNvPr id="11" name="TextBox 10"/>
          <p:cNvSpPr txBox="1"/>
          <p:nvPr/>
        </p:nvSpPr>
        <p:spPr>
          <a:xfrm>
            <a:off x="0" y="4953000"/>
            <a:ext cx="8991600" cy="1938992"/>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6200000" scaled="1"/>
            <a:tileRect/>
          </a:gradFill>
          <a:effectLst>
            <a:softEdge rad="317500"/>
          </a:effectLst>
        </p:spPr>
        <p:txBody>
          <a:bodyPr wrap="square" rtlCol="0">
            <a:spAutoFit/>
          </a:bodyPr>
          <a:lstStyle/>
          <a:p>
            <a:r>
              <a:rPr lang="en-US" sz="2000" i="1" dirty="0"/>
              <a:t>I have always enjoyed working together with my mom on VMN projects. Sharing experiences, going to new places, and learning new things together always makes me happy. Also, if we’re out doing a project or program, and one of us forgets a fact or location, the other usually remembers.</a:t>
            </a:r>
          </a:p>
          <a:p>
            <a:endParaRPr lang="en-US" sz="2000" i="1" dirty="0"/>
          </a:p>
          <a:p>
            <a:r>
              <a:rPr lang="en-US" sz="2000" i="1" dirty="0"/>
              <a:t>(Elena Swick, Central Rappahannock Chapter)</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fade">
                                      <p:cBhvr>
                                        <p:cTn id="10"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
            <a:ext cx="8382000" cy="2677656"/>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6200000" scaled="1"/>
            <a:tileRect/>
          </a:gradFill>
          <a:effectLst>
            <a:softEdge rad="317500"/>
          </a:effectLst>
        </p:spPr>
        <p:txBody>
          <a:bodyPr wrap="square" rtlCol="0">
            <a:spAutoFit/>
          </a:bodyPr>
          <a:lstStyle/>
          <a:p>
            <a:pPr algn="ctr"/>
            <a:r>
              <a:rPr lang="en-US" sz="2800" i="1" dirty="0"/>
              <a:t>I can't tell you how much I have enjoyed the Master Naturalist program.  It has opened new  interests, provided education, and new friendships.  It truly has changed the way I look at the world.  The VMN program continues to be one of the highlights of my life.  </a:t>
            </a:r>
          </a:p>
          <a:p>
            <a:pPr algn="ctr"/>
            <a:r>
              <a:rPr lang="en-US" sz="2800" dirty="0"/>
              <a:t>(Temple Moore, Northern Neck Chapter)   </a:t>
            </a:r>
          </a:p>
        </p:txBody>
      </p:sp>
      <p:pic>
        <p:nvPicPr>
          <p:cNvPr id="3" name="Picture 2" descr="694445396_p9260042.jpg"/>
          <p:cNvPicPr>
            <a:picLocks noChangeAspect="1"/>
          </p:cNvPicPr>
          <p:nvPr/>
        </p:nvPicPr>
        <p:blipFill>
          <a:blip r:embed="rId3" cstate="email"/>
          <a:stretch>
            <a:fillRect/>
          </a:stretch>
        </p:blipFill>
        <p:spPr>
          <a:xfrm>
            <a:off x="1979906" y="2877520"/>
            <a:ext cx="5106694" cy="3830021"/>
          </a:xfrm>
          <a:prstGeom prst="rect">
            <a:avLst/>
          </a:prstGeom>
          <a:solidFill>
            <a:srgbClr val="FFFF66"/>
          </a:solidFill>
          <a:effectLst>
            <a:outerShdw blurRad="50800" dist="127000" dir="2700000" algn="tl" rotWithShape="0">
              <a:prstClr val="black">
                <a:alpha val="40000"/>
              </a:prst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4495800"/>
            <a:ext cx="8153400" cy="2246769"/>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6200000" scaled="1"/>
            <a:tileRect/>
          </a:gradFill>
          <a:effectLst>
            <a:softEdge rad="317500"/>
          </a:effectLst>
        </p:spPr>
        <p:txBody>
          <a:bodyPr wrap="square" rtlCol="0">
            <a:spAutoFit/>
          </a:bodyPr>
          <a:lstStyle/>
          <a:p>
            <a:pPr algn="ctr"/>
            <a:r>
              <a:rPr lang="en-US" sz="2800" i="1" dirty="0"/>
              <a:t>The Virginia Master Naturalist program transforms lives:  our own, and those of the people and other beings that we serve under VMN.  </a:t>
            </a:r>
          </a:p>
          <a:p>
            <a:pPr algn="ctr"/>
            <a:endParaRPr lang="en-US" sz="2800" i="1" dirty="0"/>
          </a:p>
          <a:p>
            <a:pPr algn="ctr"/>
            <a:r>
              <a:rPr lang="en-US" sz="2800" dirty="0"/>
              <a:t>(Kim Scudera, Fairfax Chapter)</a:t>
            </a:r>
          </a:p>
        </p:txBody>
      </p:sp>
      <p:pic>
        <p:nvPicPr>
          <p:cNvPr id="3" name="Picture 2" descr="406600685_pa180006.jpg"/>
          <p:cNvPicPr>
            <a:picLocks noChangeAspect="1"/>
          </p:cNvPicPr>
          <p:nvPr/>
        </p:nvPicPr>
        <p:blipFill>
          <a:blip r:embed="rId2" cstate="email"/>
          <a:stretch>
            <a:fillRect/>
          </a:stretch>
        </p:blipFill>
        <p:spPr>
          <a:xfrm>
            <a:off x="1790700" y="95250"/>
            <a:ext cx="5562600" cy="4171950"/>
          </a:xfrm>
          <a:prstGeom prst="rect">
            <a:avLst/>
          </a:prstGeom>
          <a:effectLst>
            <a:outerShdw blurRad="50800" dist="127000" dir="2700000" algn="tl" rotWithShape="0">
              <a:prstClr val="black">
                <a:alpha val="40000"/>
              </a:prst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
            <a:ext cx="8305800" cy="3492520"/>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6200000" scaled="1"/>
            <a:tileRect/>
          </a:gradFill>
          <a:effectLst>
            <a:softEdge rad="317500"/>
          </a:effectLst>
        </p:spPr>
        <p:txBody>
          <a:bodyPr wrap="square" rtlCol="0">
            <a:spAutoFit/>
          </a:bodyPr>
          <a:lstStyle/>
          <a:p>
            <a:pPr algn="ctr"/>
            <a:r>
              <a:rPr lang="en-US" sz="2400" i="1" dirty="0"/>
              <a:t>The Master Naturalist class was my first retirement project, a home run of a choice. I learned so much. The first project my husband and I did -- a trail guide for </a:t>
            </a:r>
            <a:r>
              <a:rPr lang="en-US" sz="2400" i="1" dirty="0" err="1"/>
              <a:t>Menokin</a:t>
            </a:r>
            <a:r>
              <a:rPr lang="en-US" sz="2400" i="1" dirty="0"/>
              <a:t> -- pulled information from every class topic. It was a great final exam for me, the writer on the project. And my husband, who did 14 original watercolors to illustrate the trail guide (and also designed the brochure), said he enjoyed painting for a purpose, instead of just for a class or for himself. </a:t>
            </a:r>
          </a:p>
          <a:p>
            <a:pPr algn="ctr"/>
            <a:r>
              <a:rPr lang="en-US" sz="2400" dirty="0"/>
              <a:t>(</a:t>
            </a:r>
            <a:r>
              <a:rPr lang="en-US" sz="2400" dirty="0" err="1"/>
              <a:t>Jann</a:t>
            </a:r>
            <a:r>
              <a:rPr lang="en-US" sz="2400" dirty="0"/>
              <a:t> Steele, Northern Neck Chapter)</a:t>
            </a:r>
            <a:endParaRPr lang="en-US" dirty="0"/>
          </a:p>
        </p:txBody>
      </p:sp>
      <p:pic>
        <p:nvPicPr>
          <p:cNvPr id="4" name="Picture 3" descr="688012430_img_6161.jpg"/>
          <p:cNvPicPr>
            <a:picLocks noChangeAspect="1"/>
          </p:cNvPicPr>
          <p:nvPr/>
        </p:nvPicPr>
        <p:blipFill>
          <a:blip r:embed="rId3" cstate="email"/>
          <a:stretch>
            <a:fillRect/>
          </a:stretch>
        </p:blipFill>
        <p:spPr>
          <a:xfrm>
            <a:off x="2489200" y="3581400"/>
            <a:ext cx="4165600" cy="3124200"/>
          </a:xfrm>
          <a:prstGeom prst="rect">
            <a:avLst/>
          </a:prstGeom>
          <a:effectLst>
            <a:outerShdw blurRad="50800" dist="127000" dir="2700000" algn="tl" rotWithShape="0">
              <a:prstClr val="black">
                <a:alpha val="40000"/>
              </a:prst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447800"/>
            <a:ext cx="3886200" cy="4431983"/>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6200000" scaled="1"/>
            <a:tileRect/>
          </a:gradFill>
          <a:effectLst>
            <a:softEdge rad="317500"/>
          </a:effectLst>
        </p:spPr>
        <p:txBody>
          <a:bodyPr wrap="square" rtlCol="0">
            <a:spAutoFit/>
          </a:bodyPr>
          <a:lstStyle/>
          <a:p>
            <a:r>
              <a:rPr lang="en-US" sz="2400" i="1" dirty="0"/>
              <a:t>I thoroughly enjoyed my time with the Master Naturalist class on  Tuesday. </a:t>
            </a:r>
          </a:p>
          <a:p>
            <a:r>
              <a:rPr lang="en-US" sz="2400" i="1" dirty="0"/>
              <a:t>They are a sharp, curious, and attentive group; and I could only wish my </a:t>
            </a:r>
          </a:p>
          <a:p>
            <a:r>
              <a:rPr lang="en-US" sz="2400" i="1" dirty="0"/>
              <a:t>undergraduate students had their zest for learning! </a:t>
            </a:r>
          </a:p>
          <a:p>
            <a:endParaRPr lang="en-US" sz="2400" i="1" dirty="0"/>
          </a:p>
          <a:p>
            <a:r>
              <a:rPr lang="en-US" sz="2400" dirty="0"/>
              <a:t>(Scott Eaton, guest instructor for Old Rag Chapter)</a:t>
            </a:r>
          </a:p>
          <a:p>
            <a:endParaRPr lang="en-US" dirty="0"/>
          </a:p>
        </p:txBody>
      </p:sp>
      <p:pic>
        <p:nvPicPr>
          <p:cNvPr id="3" name="Picture 2" descr="695201006_dsc_0321.jpg"/>
          <p:cNvPicPr>
            <a:picLocks noChangeAspect="1"/>
          </p:cNvPicPr>
          <p:nvPr/>
        </p:nvPicPr>
        <p:blipFill>
          <a:blip r:embed="rId3" cstate="email"/>
          <a:stretch>
            <a:fillRect/>
          </a:stretch>
        </p:blipFill>
        <p:spPr>
          <a:xfrm>
            <a:off x="4191000" y="152400"/>
            <a:ext cx="4357180" cy="6553200"/>
          </a:xfrm>
          <a:prstGeom prst="rect">
            <a:avLst/>
          </a:prstGeom>
          <a:effectLst>
            <a:outerShdw blurRad="50800" dist="127000" dir="2700000" algn="tl" rotWithShape="0">
              <a:prstClr val="black">
                <a:alpha val="40000"/>
              </a:prstClr>
            </a:outerShdw>
          </a:effec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6800" y="2286000"/>
            <a:ext cx="3962400" cy="2677656"/>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6200000" scaled="1"/>
            <a:tileRect/>
          </a:gradFill>
          <a:effectLst>
            <a:softEdge rad="317500"/>
          </a:effectLst>
        </p:spPr>
        <p:txBody>
          <a:bodyPr wrap="square" rtlCol="0">
            <a:spAutoFit/>
          </a:bodyPr>
          <a:lstStyle/>
          <a:p>
            <a:r>
              <a:rPr lang="en-US" sz="2400" i="1" dirty="0"/>
              <a:t>I am learning so much from this class , one of the best things I have ever done ! And it is only starting… </a:t>
            </a:r>
          </a:p>
          <a:p>
            <a:endParaRPr lang="en-US" sz="2400" i="1" dirty="0"/>
          </a:p>
          <a:p>
            <a:r>
              <a:rPr lang="en-US" sz="2400" dirty="0"/>
              <a:t>(John Holden, </a:t>
            </a:r>
            <a:r>
              <a:rPr lang="en-US" sz="2400" dirty="0" err="1"/>
              <a:t>Rivanna</a:t>
            </a:r>
            <a:r>
              <a:rPr lang="en-US" sz="2400" dirty="0"/>
              <a:t> Chapter)</a:t>
            </a:r>
          </a:p>
        </p:txBody>
      </p:sp>
      <p:pic>
        <p:nvPicPr>
          <p:cNvPr id="3" name="Picture 2" descr="687327733_blue-eyed darner_female on glyn's shoulder_hp_hammer_sm fi.jpg"/>
          <p:cNvPicPr>
            <a:picLocks noChangeAspect="1"/>
          </p:cNvPicPr>
          <p:nvPr/>
        </p:nvPicPr>
        <p:blipFill>
          <a:blip r:embed="rId3" cstate="email"/>
          <a:stretch>
            <a:fillRect/>
          </a:stretch>
        </p:blipFill>
        <p:spPr>
          <a:xfrm>
            <a:off x="381000" y="762000"/>
            <a:ext cx="4284486" cy="5334000"/>
          </a:xfrm>
          <a:prstGeom prst="rect">
            <a:avLst/>
          </a:prstGeom>
          <a:effectLst>
            <a:outerShdw blurRad="50800" dist="127000" dir="2700000" algn="tl" rotWithShape="0">
              <a:prstClr val="black">
                <a:alpha val="40000"/>
              </a:prst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0" y="685800"/>
            <a:ext cx="3200400" cy="4893647"/>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6200000" scaled="1"/>
            <a:tileRect/>
          </a:gradFill>
          <a:effectLst>
            <a:softEdge rad="317500"/>
          </a:effectLst>
        </p:spPr>
        <p:txBody>
          <a:bodyPr wrap="square" rtlCol="0">
            <a:spAutoFit/>
          </a:bodyPr>
          <a:lstStyle/>
          <a:p>
            <a:r>
              <a:rPr lang="en-US" sz="2400" i="1" dirty="0"/>
              <a:t>I was given the opportunity to be a seasonal educator for the Cradle of Forestry Interpretive Association…Had I not taken this path of the Master Naturalist, I never would have had the confidence to do it.</a:t>
            </a:r>
          </a:p>
          <a:p>
            <a:r>
              <a:rPr lang="en-US" sz="2400" i="1" dirty="0"/>
              <a:t>  </a:t>
            </a:r>
          </a:p>
          <a:p>
            <a:r>
              <a:rPr lang="en-US" sz="2400" dirty="0"/>
              <a:t>(Bunny Medeiros, Holston Rivers Chapter)</a:t>
            </a:r>
          </a:p>
        </p:txBody>
      </p:sp>
      <p:pic>
        <p:nvPicPr>
          <p:cNvPr id="4" name="Picture 3" descr="master naturalists at rain garden.jpg"/>
          <p:cNvPicPr>
            <a:picLocks noChangeAspect="1"/>
          </p:cNvPicPr>
          <p:nvPr/>
        </p:nvPicPr>
        <p:blipFill>
          <a:blip r:embed="rId3" cstate="email"/>
          <a:stretch>
            <a:fillRect/>
          </a:stretch>
        </p:blipFill>
        <p:spPr>
          <a:xfrm>
            <a:off x="304800" y="152400"/>
            <a:ext cx="5039399" cy="6400800"/>
          </a:xfrm>
          <a:prstGeom prst="rect">
            <a:avLst/>
          </a:prstGeom>
          <a:effectLst>
            <a:outerShdw blurRad="50800" dist="127000" dir="2700000" algn="tl" rotWithShape="0">
              <a:prstClr val="black">
                <a:alpha val="40000"/>
              </a:prstClr>
            </a:outerShdw>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990600"/>
            <a:ext cx="3962400" cy="5170646"/>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6200000" scaled="1"/>
            <a:tileRect/>
          </a:gradFill>
          <a:effectLst>
            <a:softEdge rad="317500"/>
          </a:effectLst>
        </p:spPr>
        <p:txBody>
          <a:bodyPr wrap="square" rtlCol="0">
            <a:spAutoFit/>
          </a:bodyPr>
          <a:lstStyle/>
          <a:p>
            <a:r>
              <a:rPr lang="en-US" sz="2400" i="1" dirty="0"/>
              <a:t>I want to say a big “THANK YOU” to you and all of the Old Rag, </a:t>
            </a:r>
            <a:r>
              <a:rPr lang="en-US" sz="2400" i="1" dirty="0" err="1"/>
              <a:t>Rivanna</a:t>
            </a:r>
            <a:r>
              <a:rPr lang="en-US" sz="2400" i="1" dirty="0"/>
              <a:t> and Shenandoah Master Naturalists who came out to Montpelier and labored over two days to pull so much garlic mustard out. Your group was certainly a breath of fresh air . . . I love it that all of you actually enjoy doing this! </a:t>
            </a:r>
          </a:p>
          <a:p>
            <a:endParaRPr lang="en-US" sz="2400" dirty="0"/>
          </a:p>
          <a:p>
            <a:r>
              <a:rPr lang="en-US" sz="2400" dirty="0"/>
              <a:t>(Sandra </a:t>
            </a:r>
            <a:r>
              <a:rPr lang="en-US" sz="2400" dirty="0" err="1"/>
              <a:t>Mudrinich</a:t>
            </a:r>
            <a:r>
              <a:rPr lang="en-US" sz="2400" dirty="0"/>
              <a:t>, horticulturist at Montpelier)</a:t>
            </a:r>
            <a:br>
              <a:rPr lang="en-US" dirty="0"/>
            </a:br>
            <a:endParaRPr lang="en-US" dirty="0"/>
          </a:p>
        </p:txBody>
      </p:sp>
      <p:pic>
        <p:nvPicPr>
          <p:cNvPr id="15" name="Picture 14" descr="IPR2009 UVA site 08.JPG"/>
          <p:cNvPicPr>
            <a:picLocks noChangeAspect="1"/>
          </p:cNvPicPr>
          <p:nvPr/>
        </p:nvPicPr>
        <p:blipFill>
          <a:blip r:embed="rId3" cstate="email"/>
          <a:stretch>
            <a:fillRect/>
          </a:stretch>
        </p:blipFill>
        <p:spPr>
          <a:xfrm>
            <a:off x="4419600" y="152400"/>
            <a:ext cx="4368800" cy="6553200"/>
          </a:xfrm>
          <a:prstGeom prst="rect">
            <a:avLst/>
          </a:prstGeom>
          <a:effectLst>
            <a:outerShdw blurRad="50800" dist="127000" dir="2700000" algn="tl" rotWithShape="0">
              <a:prstClr val="black">
                <a:alpha val="40000"/>
              </a:prstClr>
            </a:outerShdw>
          </a:effectLst>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04800" y="685800"/>
            <a:ext cx="8534400" cy="3416320"/>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6200000" scaled="1"/>
            <a:tileRect/>
          </a:gradFill>
          <a:ln w="9525">
            <a:noFill/>
            <a:miter lim="800000"/>
            <a:headEnd/>
            <a:tailEnd/>
          </a:ln>
          <a:effectLst>
            <a:softEdge rad="317500"/>
          </a:effectLst>
        </p:spPr>
        <p:txBody>
          <a:bodyPr wrap="square">
            <a:spAutoFit/>
          </a:bodyPr>
          <a:lstStyle/>
          <a:p>
            <a:pPr algn="ctr"/>
            <a:r>
              <a:rPr lang="en-US" sz="4400" b="1" dirty="0"/>
              <a:t>Stay in touch with the Virginia Master Naturalist Program!</a:t>
            </a:r>
          </a:p>
          <a:p>
            <a:pPr algn="ctr"/>
            <a:endParaRPr lang="en-US" sz="3200" b="1" dirty="0"/>
          </a:p>
          <a:p>
            <a:pPr algn="ctr"/>
            <a:r>
              <a:rPr lang="en-US" sz="3200" b="1" dirty="0">
                <a:hlinkClick r:id="rId3"/>
              </a:rPr>
              <a:t>www.VirginiaMasterNaturalist.org</a:t>
            </a:r>
            <a:endParaRPr lang="en-US" sz="3200" b="1" dirty="0"/>
          </a:p>
          <a:p>
            <a:pPr algn="ctr"/>
            <a:r>
              <a:rPr lang="en-US" sz="3200" b="1" dirty="0">
                <a:hlinkClick r:id="rId4"/>
              </a:rPr>
              <a:t>www.facebook.com/VirginiaMasterNaturalist</a:t>
            </a:r>
            <a:endParaRPr lang="en-US" sz="3200" b="1" dirty="0"/>
          </a:p>
          <a:p>
            <a:pPr algn="ctr"/>
            <a:r>
              <a:rPr lang="en-US" sz="3200" b="1" dirty="0">
                <a:hlinkClick r:id="rId5"/>
              </a:rPr>
              <a:t>twitter.com/VA_Naturalists</a:t>
            </a:r>
            <a:r>
              <a:rPr lang="en-US" sz="3200" b="1" dirty="0"/>
              <a:t> </a:t>
            </a:r>
          </a:p>
        </p:txBody>
      </p:sp>
      <p:pic>
        <p:nvPicPr>
          <p:cNvPr id="3" name="Picture 6" descr="http://www.integritymc.com/blog/wp-content/uploads/2012/11/facebook_twitter_icons.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733800" y="5486400"/>
            <a:ext cx="1752600" cy="876300"/>
          </a:xfrm>
          <a:prstGeom prst="rect">
            <a:avLst/>
          </a:prstGeom>
          <a:noFill/>
        </p:spPr>
      </p:pic>
      <p:pic>
        <p:nvPicPr>
          <p:cNvPr id="2" name="Picture 1"/>
          <p:cNvPicPr>
            <a:picLocks noChangeAspect="1"/>
          </p:cNvPicPr>
          <p:nvPr/>
        </p:nvPicPr>
        <p:blipFill>
          <a:blip r:embed="rId7"/>
          <a:stretch>
            <a:fillRect/>
          </a:stretch>
        </p:blipFill>
        <p:spPr>
          <a:xfrm>
            <a:off x="6400800" y="4572000"/>
            <a:ext cx="2324100" cy="198878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81600" y="4572000"/>
            <a:ext cx="3886200" cy="1323439"/>
          </a:xfrm>
          <a:prstGeom prst="rect">
            <a:avLst/>
          </a:prstGeom>
          <a:solidFill>
            <a:srgbClr val="FFFF66">
              <a:alpha val="25000"/>
            </a:srgbClr>
          </a:solidFill>
        </p:spPr>
        <p:txBody>
          <a:bodyPr wrap="square" rtlCol="0">
            <a:spAutoFit/>
          </a:bodyPr>
          <a:lstStyle/>
          <a:p>
            <a:r>
              <a:rPr lang="en-US" sz="2000" dirty="0"/>
              <a:t>Virginia Master Naturalist Program </a:t>
            </a:r>
            <a:r>
              <a:rPr lang="en-US" sz="2000" dirty="0" err="1"/>
              <a:t>masternaturalist@vt.edu</a:t>
            </a:r>
            <a:endParaRPr lang="en-US" sz="2000" dirty="0"/>
          </a:p>
          <a:p>
            <a:r>
              <a:rPr lang="en-US" sz="2000" dirty="0"/>
              <a:t>434-872-4587</a:t>
            </a:r>
          </a:p>
          <a:p>
            <a:r>
              <a:rPr lang="en-US" sz="2000" dirty="0">
                <a:hlinkClick r:id="rId3"/>
              </a:rPr>
              <a:t>www.VirginiaMasterNaturalist.org</a:t>
            </a:r>
            <a:r>
              <a:rPr lang="en-US" sz="2000" dirty="0"/>
              <a:t>  </a:t>
            </a:r>
          </a:p>
        </p:txBody>
      </p:sp>
      <p:pic>
        <p:nvPicPr>
          <p:cNvPr id="8" name="Picture 7" descr="loblolly seedling in white pine stump 2007 RH.JPG"/>
          <p:cNvPicPr>
            <a:picLocks noChangeAspect="1"/>
          </p:cNvPicPr>
          <p:nvPr/>
        </p:nvPicPr>
        <p:blipFill>
          <a:blip r:embed="rId4" cstate="email"/>
          <a:stretch>
            <a:fillRect/>
          </a:stretch>
        </p:blipFill>
        <p:spPr>
          <a:xfrm>
            <a:off x="228600" y="228600"/>
            <a:ext cx="4681728" cy="6242304"/>
          </a:xfrm>
          <a:prstGeom prst="rect">
            <a:avLst/>
          </a:prstGeom>
          <a:effectLst>
            <a:outerShdw blurRad="50800" dist="127000" dir="2700000" algn="tl" rotWithShape="0">
              <a:prstClr val="black">
                <a:alpha val="40000"/>
              </a:prstClr>
            </a:outerShdw>
          </a:effectLst>
        </p:spPr>
      </p:pic>
      <p:pic>
        <p:nvPicPr>
          <p:cNvPr id="9" name="Picture 8" descr="VMN LOGO WORKING.tif"/>
          <p:cNvPicPr>
            <a:picLocks noChangeAspect="1"/>
          </p:cNvPicPr>
          <p:nvPr/>
        </p:nvPicPr>
        <p:blipFill>
          <a:blip r:embed="rId5" cstate="email"/>
          <a:stretch>
            <a:fillRect/>
          </a:stretch>
        </p:blipFill>
        <p:spPr>
          <a:xfrm>
            <a:off x="5039116" y="609600"/>
            <a:ext cx="4104884" cy="2667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irfax chapter tree planting ceremony.jpg"/>
          <p:cNvPicPr>
            <a:picLocks noChangeAspect="1"/>
          </p:cNvPicPr>
          <p:nvPr/>
        </p:nvPicPr>
        <p:blipFill>
          <a:blip r:embed="rId3" cstate="email"/>
          <a:stretch>
            <a:fillRect/>
          </a:stretch>
        </p:blipFill>
        <p:spPr>
          <a:xfrm>
            <a:off x="152400" y="228600"/>
            <a:ext cx="3657600" cy="4876800"/>
          </a:xfrm>
          <a:prstGeom prst="rect">
            <a:avLst/>
          </a:prstGeom>
          <a:effectLst>
            <a:outerShdw blurRad="50800" dist="127000" dir="2700000" algn="tl" rotWithShape="0">
              <a:prstClr val="black">
                <a:alpha val="40000"/>
              </a:prstClr>
            </a:outerShdw>
          </a:effectLst>
        </p:spPr>
      </p:pic>
      <p:pic>
        <p:nvPicPr>
          <p:cNvPr id="5" name="Picture 4" descr="695519981_centralrappahannock_donnafinnegan_lakeannastatepark_bluebirdtrail.jpg"/>
          <p:cNvPicPr>
            <a:picLocks noChangeAspect="1"/>
          </p:cNvPicPr>
          <p:nvPr/>
        </p:nvPicPr>
        <p:blipFill>
          <a:blip r:embed="rId4" cstate="email"/>
          <a:stretch>
            <a:fillRect/>
          </a:stretch>
        </p:blipFill>
        <p:spPr>
          <a:xfrm>
            <a:off x="5486400" y="279400"/>
            <a:ext cx="3276600" cy="4368800"/>
          </a:xfrm>
          <a:prstGeom prst="rect">
            <a:avLst/>
          </a:prstGeom>
          <a:effectLst>
            <a:outerShdw blurRad="50800" dist="127000" dir="2700000" algn="tl" rotWithShape="0">
              <a:prstClr val="black">
                <a:alpha val="40000"/>
              </a:prstClr>
            </a:outerShdw>
          </a:effectLst>
        </p:spPr>
      </p:pic>
      <p:pic>
        <p:nvPicPr>
          <p:cNvPr id="8" name="Picture 7" descr="687033824_dorrie stollie with urchin.jpg"/>
          <p:cNvPicPr>
            <a:picLocks noChangeAspect="1"/>
          </p:cNvPicPr>
          <p:nvPr/>
        </p:nvPicPr>
        <p:blipFill>
          <a:blip r:embed="rId5" cstate="email"/>
          <a:stretch>
            <a:fillRect/>
          </a:stretch>
        </p:blipFill>
        <p:spPr>
          <a:xfrm>
            <a:off x="3048000" y="2819400"/>
            <a:ext cx="2914650" cy="3886200"/>
          </a:xfrm>
          <a:prstGeom prst="rect">
            <a:avLst/>
          </a:prstGeom>
          <a:effectLst>
            <a:outerShdw blurRad="50800" dist="127000" dir="2700000" algn="tl" rotWithShape="0">
              <a:prstClr val="black">
                <a:alpha val="40000"/>
              </a:prstClr>
            </a:outerShdw>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4C47C5-3F95-9A4E-A9D9-B90D0348C437}"/>
              </a:ext>
            </a:extLst>
          </p:cNvPr>
          <p:cNvSpPr txBox="1"/>
          <p:nvPr/>
        </p:nvSpPr>
        <p:spPr>
          <a:xfrm>
            <a:off x="152400" y="58847"/>
            <a:ext cx="8839200" cy="6647974"/>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6200000" scaled="1"/>
            <a:tileRect/>
          </a:gradFill>
          <a:effectLst>
            <a:softEdge rad="317500"/>
          </a:effectLst>
        </p:spPr>
        <p:txBody>
          <a:bodyPr wrap="square">
            <a:spAutoFit/>
          </a:bodyPr>
          <a:lstStyle/>
          <a:p>
            <a:pPr algn="ctr"/>
            <a:r>
              <a:rPr lang="en-US" sz="3200" b="1" dirty="0">
                <a:effectLst/>
                <a:latin typeface="TimesNewRomanPS"/>
              </a:rPr>
              <a:t>Standards of Conduct</a:t>
            </a:r>
          </a:p>
          <a:p>
            <a:endParaRPr lang="en-US" sz="1800" b="1" i="1" dirty="0">
              <a:effectLst/>
              <a:latin typeface="TimesNewRomanPS"/>
            </a:endParaRPr>
          </a:p>
          <a:p>
            <a:r>
              <a:rPr lang="en-US" sz="2400" b="1" i="1" dirty="0">
                <a:effectLst/>
              </a:rPr>
              <a:t>Virginia Master Naturalist volunteers shall at all times: </a:t>
            </a:r>
            <a:endParaRPr lang="en-US" sz="2400" dirty="0"/>
          </a:p>
          <a:p>
            <a:pPr marL="342900" indent="-342900">
              <a:buFont typeface="Arial" panose="020B0604020202020204" pitchFamily="34" charset="0"/>
              <a:buChar char="•"/>
            </a:pPr>
            <a:r>
              <a:rPr lang="en-US" sz="2200" dirty="0">
                <a:effectLst/>
              </a:rPr>
              <a:t>Act in accordance with the VMN Volunteer Policy Handbook and the applicable policies of the chapter, sponsoring agencies, and partners with which they serve. </a:t>
            </a:r>
          </a:p>
          <a:p>
            <a:pPr marL="342900" indent="-342900">
              <a:buFont typeface="Arial" panose="020B0604020202020204" pitchFamily="34" charset="0"/>
              <a:buChar char="•"/>
            </a:pPr>
            <a:r>
              <a:rPr lang="en-US" sz="2200" dirty="0">
                <a:effectLst/>
              </a:rPr>
              <a:t>Present a positive public image that speaks well of the Virginia Master Naturalist program and its sponsoring agencies. </a:t>
            </a:r>
          </a:p>
          <a:p>
            <a:pPr marL="342900" indent="-342900">
              <a:buFont typeface="Arial" panose="020B0604020202020204" pitchFamily="34" charset="0"/>
              <a:buChar char="•"/>
            </a:pPr>
            <a:r>
              <a:rPr lang="en-US" sz="2200" dirty="0">
                <a:effectLst/>
              </a:rPr>
              <a:t>Be respectful and courteous of others in all communications and interactions. </a:t>
            </a:r>
          </a:p>
          <a:p>
            <a:pPr marL="342900" indent="-342900">
              <a:buFont typeface="Arial" panose="020B0604020202020204" pitchFamily="34" charset="0"/>
              <a:buChar char="•"/>
            </a:pPr>
            <a:r>
              <a:rPr lang="en-US" sz="2200" dirty="0">
                <a:effectLst/>
              </a:rPr>
              <a:t>Maintain and report accurate records relating to their training and service. </a:t>
            </a:r>
          </a:p>
          <a:p>
            <a:pPr marL="342900" indent="-342900">
              <a:buFont typeface="Arial" panose="020B0604020202020204" pitchFamily="34" charset="0"/>
              <a:buChar char="•"/>
            </a:pPr>
            <a:r>
              <a:rPr lang="en-US" sz="2200" dirty="0">
                <a:effectLst/>
              </a:rPr>
              <a:t>Accept supervision and support from VMN sponsoring agency employees while involved in the program. </a:t>
            </a:r>
          </a:p>
          <a:p>
            <a:pPr marL="342900" indent="-342900">
              <a:buFont typeface="Arial" panose="020B0604020202020204" pitchFamily="34" charset="0"/>
              <a:buChar char="•"/>
            </a:pPr>
            <a:r>
              <a:rPr lang="en-US" sz="2200" dirty="0">
                <a:effectLst/>
              </a:rPr>
              <a:t>Comply with the nondiscrimination policies of the VMN program and its sponsoring agencies, and make all reasonable efforts to reach underrepresented audiences with VMN programs. </a:t>
            </a:r>
          </a:p>
          <a:p>
            <a:pPr marL="342900" indent="-342900">
              <a:buFont typeface="Arial" panose="020B0604020202020204" pitchFamily="34" charset="0"/>
              <a:buChar char="•"/>
            </a:pPr>
            <a:r>
              <a:rPr lang="en-US" sz="2200" dirty="0">
                <a:effectLst/>
              </a:rPr>
              <a:t>Actively participate as a positive team member with other individuals in the VMN program. </a:t>
            </a:r>
          </a:p>
        </p:txBody>
      </p:sp>
    </p:spTree>
    <p:extLst>
      <p:ext uri="{BB962C8B-B14F-4D97-AF65-F5344CB8AC3E}">
        <p14:creationId xmlns:p14="http://schemas.microsoft.com/office/powerpoint/2010/main" val="41987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7496F6-73B4-B143-973F-B8FA09506D54}"/>
              </a:ext>
            </a:extLst>
          </p:cNvPr>
          <p:cNvSpPr txBox="1"/>
          <p:nvPr/>
        </p:nvSpPr>
        <p:spPr>
          <a:xfrm>
            <a:off x="609600" y="762000"/>
            <a:ext cx="7924800" cy="4401205"/>
          </a:xfrm>
          <a:prstGeom prst="rect">
            <a:avLst/>
          </a:prstGeom>
          <a:gradFill>
            <a:gsLst>
              <a:gs pos="0">
                <a:srgbClr val="FFFF66">
                  <a:tint val="66000"/>
                  <a:satMod val="160000"/>
                </a:srgbClr>
              </a:gs>
              <a:gs pos="50000">
                <a:srgbClr val="FFFF66">
                  <a:tint val="44500"/>
                  <a:satMod val="160000"/>
                </a:srgbClr>
              </a:gs>
              <a:gs pos="100000">
                <a:srgbClr val="FFFF66">
                  <a:tint val="23500"/>
                  <a:satMod val="160000"/>
                </a:srgbClr>
              </a:gs>
            </a:gsLst>
            <a:lin ang="16200000" scaled="1"/>
          </a:gradFill>
          <a:effectLst>
            <a:softEdge rad="317500"/>
          </a:effectLst>
        </p:spPr>
        <p:txBody>
          <a:bodyPr wrap="square">
            <a:spAutoFit/>
          </a:bodyPr>
          <a:lstStyle/>
          <a:p>
            <a:pPr marL="0" marR="0" algn="ctr">
              <a:spcBef>
                <a:spcPts val="0"/>
              </a:spcBef>
              <a:spcAft>
                <a:spcPts val="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Scenario 1:</a:t>
            </a:r>
          </a:p>
          <a:p>
            <a:pPr marL="0" marR="0">
              <a:spcBef>
                <a:spcPts val="0"/>
              </a:spcBef>
              <a:spcAft>
                <a:spcPts val="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Tasha is in the current basic training course of the </a:t>
            </a:r>
            <a:r>
              <a:rPr lang="en-US" sz="4000" dirty="0">
                <a:latin typeface="Calibri" panose="020F0502020204030204" pitchFamily="34" charset="0"/>
                <a:ea typeface="Calibri" panose="020F0502020204030204" pitchFamily="34" charset="0"/>
                <a:cs typeface="Times New Roman" panose="02020603050405020304" pitchFamily="18" charset="0"/>
              </a:rPr>
              <a:t>Old Rag Chapter</a:t>
            </a:r>
            <a:r>
              <a:rPr lang="en-US" sz="4000" dirty="0">
                <a:effectLst/>
                <a:latin typeface="Calibri" panose="020F0502020204030204" pitchFamily="34" charset="0"/>
                <a:ea typeface="Calibri" panose="020F0502020204030204" pitchFamily="34" charset="0"/>
                <a:cs typeface="Times New Roman" panose="02020603050405020304" pitchFamily="18" charset="0"/>
              </a:rPr>
              <a:t> of the VMN program.  She really wants to achieve Certified Virginia Master Naturalist status.  What does she need to do and by when?</a:t>
            </a:r>
          </a:p>
        </p:txBody>
      </p:sp>
    </p:spTree>
    <p:extLst>
      <p:ext uri="{BB962C8B-B14F-4D97-AF65-F5344CB8AC3E}">
        <p14:creationId xmlns:p14="http://schemas.microsoft.com/office/powerpoint/2010/main" val="13313726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9D894A-3D23-FA4D-B1EA-1D0B916E3F4D}"/>
              </a:ext>
            </a:extLst>
          </p:cNvPr>
          <p:cNvSpPr txBox="1"/>
          <p:nvPr/>
        </p:nvSpPr>
        <p:spPr>
          <a:xfrm>
            <a:off x="152400" y="0"/>
            <a:ext cx="8839200" cy="6740307"/>
          </a:xfrm>
          <a:prstGeom prst="rect">
            <a:avLst/>
          </a:prstGeom>
          <a:gradFill>
            <a:gsLst>
              <a:gs pos="0">
                <a:srgbClr val="FFFF66">
                  <a:tint val="66000"/>
                  <a:satMod val="160000"/>
                </a:srgbClr>
              </a:gs>
              <a:gs pos="50000">
                <a:srgbClr val="FFFF66">
                  <a:tint val="44500"/>
                  <a:satMod val="160000"/>
                </a:srgbClr>
              </a:gs>
              <a:gs pos="100000">
                <a:srgbClr val="FFFF66">
                  <a:tint val="23500"/>
                  <a:satMod val="160000"/>
                </a:srgbClr>
              </a:gs>
            </a:gsLst>
            <a:lin ang="16200000" scaled="1"/>
          </a:gradFill>
          <a:effectLst>
            <a:softEdge rad="317500"/>
          </a:effectLst>
        </p:spPr>
        <p:txBody>
          <a:bodyPr wrap="square">
            <a:spAutoFit/>
          </a:bodyPr>
          <a:lstStyle/>
          <a:p>
            <a:pPr algn="ctr"/>
            <a:r>
              <a:rPr lang="en-US" sz="4000" b="1" dirty="0"/>
              <a:t>Scenario 2:</a:t>
            </a:r>
          </a:p>
          <a:p>
            <a:r>
              <a:rPr lang="en-US" sz="2800" dirty="0"/>
              <a:t>Juan, a VMN volunteer, has some ideas for new service activities he wants to propose for approval by his chapter.  Do these seem to fit the VMN guidelines for volunteer service?</a:t>
            </a:r>
          </a:p>
          <a:p>
            <a:pPr marL="285750" indent="-285750">
              <a:buFont typeface="Arial" panose="020B0604020202020204" pitchFamily="34" charset="0"/>
              <a:buChar char="•"/>
            </a:pPr>
            <a:r>
              <a:rPr lang="en-US" sz="2800" dirty="0"/>
              <a:t>Organize a community rally to protest the building of a parking garage next to a local park</a:t>
            </a:r>
          </a:p>
          <a:p>
            <a:pPr marL="285750" indent="-285750">
              <a:buFont typeface="Arial" panose="020B0604020202020204" pitchFamily="34" charset="0"/>
              <a:buChar char="•"/>
            </a:pPr>
            <a:r>
              <a:rPr lang="en-US" sz="2800" dirty="0"/>
              <a:t>Teach a class on tree identification for neighborhood residents</a:t>
            </a:r>
          </a:p>
          <a:p>
            <a:pPr marL="285750" indent="-285750">
              <a:buFont typeface="Arial" panose="020B0604020202020204" pitchFamily="34" charset="0"/>
              <a:buChar char="•"/>
            </a:pPr>
            <a:r>
              <a:rPr lang="en-US" sz="2800" dirty="0"/>
              <a:t>Picking up a few pieces of litter during a recreational hike</a:t>
            </a:r>
          </a:p>
          <a:p>
            <a:pPr marL="285750" indent="-285750">
              <a:buFont typeface="Arial" panose="020B0604020202020204" pitchFamily="34" charset="0"/>
              <a:buChar char="•"/>
            </a:pPr>
            <a:r>
              <a:rPr lang="en-US" sz="2800" dirty="0"/>
              <a:t>Serve as the treasurer for the local Audubon Society chapter</a:t>
            </a:r>
          </a:p>
          <a:p>
            <a:pPr marL="285750" indent="-285750">
              <a:buFont typeface="Arial" panose="020B0604020202020204" pitchFamily="34" charset="0"/>
              <a:buChar char="•"/>
            </a:pPr>
            <a:r>
              <a:rPr lang="en-US" sz="2800" dirty="0"/>
              <a:t>Lead a stream cleanup for ‘Save the Bay Day’</a:t>
            </a:r>
          </a:p>
          <a:p>
            <a:pPr marL="285750" indent="-285750">
              <a:buFont typeface="Arial" panose="020B0604020202020204" pitchFamily="34" charset="0"/>
              <a:buChar char="•"/>
            </a:pPr>
            <a:r>
              <a:rPr lang="en-US" sz="2800" dirty="0"/>
              <a:t>Collect stream health data with the James River Association</a:t>
            </a:r>
          </a:p>
        </p:txBody>
      </p:sp>
    </p:spTree>
    <p:extLst>
      <p:ext uri="{BB962C8B-B14F-4D97-AF65-F5344CB8AC3E}">
        <p14:creationId xmlns:p14="http://schemas.microsoft.com/office/powerpoint/2010/main" val="3962837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14C80E-1D46-E246-841B-6227526CC8FD}"/>
              </a:ext>
            </a:extLst>
          </p:cNvPr>
          <p:cNvSpPr txBox="1"/>
          <p:nvPr/>
        </p:nvSpPr>
        <p:spPr>
          <a:xfrm>
            <a:off x="266700" y="1371600"/>
            <a:ext cx="8610600" cy="4401205"/>
          </a:xfrm>
          <a:prstGeom prst="rect">
            <a:avLst/>
          </a:prstGeom>
          <a:gradFill>
            <a:gsLst>
              <a:gs pos="0">
                <a:srgbClr val="FFFF66">
                  <a:tint val="66000"/>
                  <a:satMod val="160000"/>
                </a:srgbClr>
              </a:gs>
              <a:gs pos="50000">
                <a:srgbClr val="FFFF66">
                  <a:tint val="44500"/>
                  <a:satMod val="160000"/>
                </a:srgbClr>
              </a:gs>
              <a:gs pos="100000">
                <a:srgbClr val="FFFF66">
                  <a:tint val="23500"/>
                  <a:satMod val="160000"/>
                </a:srgbClr>
              </a:gs>
            </a:gsLst>
            <a:lin ang="16200000" scaled="1"/>
          </a:gradFill>
          <a:effectLst>
            <a:softEdge rad="317500"/>
          </a:effectLst>
        </p:spPr>
        <p:txBody>
          <a:bodyPr wrap="square">
            <a:spAutoFit/>
          </a:bodyPr>
          <a:lstStyle/>
          <a:p>
            <a:pPr marL="0" marR="0" algn="ctr">
              <a:spcBef>
                <a:spcPts val="0"/>
              </a:spcBef>
              <a:spcAft>
                <a:spcPts val="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Scenario 3:</a:t>
            </a:r>
          </a:p>
          <a:p>
            <a:pPr marL="0" marR="0">
              <a:spcBef>
                <a:spcPts val="0"/>
              </a:spcBef>
              <a:spcAft>
                <a:spcPts val="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As part of VMN service, Chris is conducting an educational program on native plants for the public at a city park.  What kinds of records does Chris need to keep relating to this volunteer activity?</a:t>
            </a:r>
          </a:p>
        </p:txBody>
      </p:sp>
    </p:spTree>
    <p:extLst>
      <p:ext uri="{BB962C8B-B14F-4D97-AF65-F5344CB8AC3E}">
        <p14:creationId xmlns:p14="http://schemas.microsoft.com/office/powerpoint/2010/main" val="32343141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02A66F-1783-C94C-AB8B-62682E047164}"/>
              </a:ext>
            </a:extLst>
          </p:cNvPr>
          <p:cNvSpPr txBox="1"/>
          <p:nvPr/>
        </p:nvSpPr>
        <p:spPr>
          <a:xfrm>
            <a:off x="685800" y="1676400"/>
            <a:ext cx="8077200" cy="3785652"/>
          </a:xfrm>
          <a:prstGeom prst="rect">
            <a:avLst/>
          </a:prstGeom>
          <a:gradFill>
            <a:gsLst>
              <a:gs pos="0">
                <a:srgbClr val="FFFF66">
                  <a:tint val="66000"/>
                  <a:satMod val="160000"/>
                </a:srgbClr>
              </a:gs>
              <a:gs pos="50000">
                <a:srgbClr val="FFFF66">
                  <a:tint val="44500"/>
                  <a:satMod val="160000"/>
                </a:srgbClr>
              </a:gs>
              <a:gs pos="100000">
                <a:srgbClr val="FFFF66">
                  <a:tint val="23500"/>
                  <a:satMod val="160000"/>
                </a:srgbClr>
              </a:gs>
            </a:gsLst>
            <a:lin ang="16200000" scaled="1"/>
          </a:gradFill>
          <a:effectLst>
            <a:softEdge rad="317500"/>
          </a:effectLst>
        </p:spPr>
        <p:txBody>
          <a:bodyPr wrap="square">
            <a:spAutoFit/>
          </a:bodyPr>
          <a:lstStyle/>
          <a:p>
            <a:pPr marL="0" marR="0" algn="ctr">
              <a:spcBef>
                <a:spcPts val="0"/>
              </a:spcBef>
              <a:spcAft>
                <a:spcPts val="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Scenario 4:</a:t>
            </a:r>
          </a:p>
          <a:p>
            <a:pPr marL="0" marR="0">
              <a:spcBef>
                <a:spcPts val="0"/>
              </a:spcBef>
              <a:spcAft>
                <a:spcPts val="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While walking in the woods, VMN volunteer Casey finds an old shell of a box turtle.  Casey collects the shell to use with the VMN chapter’s display at the Earth Day festival.  Is this OK?</a:t>
            </a:r>
          </a:p>
        </p:txBody>
      </p:sp>
    </p:spTree>
    <p:extLst>
      <p:ext uri="{BB962C8B-B14F-4D97-AF65-F5344CB8AC3E}">
        <p14:creationId xmlns:p14="http://schemas.microsoft.com/office/powerpoint/2010/main" val="4001232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694798647_img_7225.jpg"/>
          <p:cNvPicPr>
            <a:picLocks noChangeAspect="1"/>
          </p:cNvPicPr>
          <p:nvPr/>
        </p:nvPicPr>
        <p:blipFill>
          <a:blip r:embed="rId3" cstate="email"/>
          <a:srcRect/>
          <a:stretch>
            <a:fillRect/>
          </a:stretch>
        </p:blipFill>
        <p:spPr>
          <a:xfrm>
            <a:off x="152400" y="304800"/>
            <a:ext cx="4953000" cy="4210050"/>
          </a:xfrm>
          <a:prstGeom prst="rect">
            <a:avLst/>
          </a:prstGeom>
          <a:effectLst>
            <a:outerShdw blurRad="50800" dist="127000" dir="2700000" algn="tl" rotWithShape="0">
              <a:prstClr val="black">
                <a:alpha val="40000"/>
              </a:prstClr>
            </a:outerShdw>
          </a:effectLst>
        </p:spPr>
      </p:pic>
      <p:pic>
        <p:nvPicPr>
          <p:cNvPr id="7" name="Picture 6" descr="690332129_p1010557.jpg"/>
          <p:cNvPicPr>
            <a:picLocks noChangeAspect="1"/>
          </p:cNvPicPr>
          <p:nvPr/>
        </p:nvPicPr>
        <p:blipFill>
          <a:blip r:embed="rId4" cstate="email"/>
          <a:stretch>
            <a:fillRect/>
          </a:stretch>
        </p:blipFill>
        <p:spPr>
          <a:xfrm>
            <a:off x="4191000" y="3124200"/>
            <a:ext cx="4775200" cy="3581400"/>
          </a:xfrm>
          <a:prstGeom prst="rect">
            <a:avLst/>
          </a:prstGeom>
          <a:effectLst>
            <a:outerShdw blurRad="50800" dist="127000" dir="2700000" algn="tl" rotWithShape="0">
              <a:prstClr val="black">
                <a:alpha val="40000"/>
              </a:prst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95120525_a g prothon 4 09.jpg"/>
          <p:cNvPicPr>
            <a:picLocks noChangeAspect="1"/>
          </p:cNvPicPr>
          <p:nvPr/>
        </p:nvPicPr>
        <p:blipFill>
          <a:blip r:embed="rId3" cstate="email"/>
          <a:stretch>
            <a:fillRect/>
          </a:stretch>
        </p:blipFill>
        <p:spPr>
          <a:xfrm>
            <a:off x="203200" y="152400"/>
            <a:ext cx="8737600" cy="6553200"/>
          </a:xfrm>
          <a:prstGeom prst="rect">
            <a:avLst/>
          </a:prstGeom>
          <a:effectLst>
            <a:outerShdw blurRad="50800" dist="127000" dir="2700000" algn="tl" rotWithShape="0">
              <a:prstClr val="black">
                <a:alpha val="40000"/>
              </a:prst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agle Ridge manning the DGIF booth.jpg.JPG"/>
          <p:cNvPicPr>
            <a:picLocks noChangeAspect="1"/>
          </p:cNvPicPr>
          <p:nvPr/>
        </p:nvPicPr>
        <p:blipFill>
          <a:blip r:embed="rId3" cstate="email"/>
          <a:stretch>
            <a:fillRect/>
          </a:stretch>
        </p:blipFill>
        <p:spPr>
          <a:xfrm>
            <a:off x="4343400" y="3200400"/>
            <a:ext cx="4673600" cy="3505200"/>
          </a:xfrm>
          <a:prstGeom prst="rect">
            <a:avLst/>
          </a:prstGeom>
          <a:effectLst>
            <a:outerShdw blurRad="50800" dist="127000" dir="2700000" algn="tl" rotWithShape="0">
              <a:prstClr val="black">
                <a:alpha val="40000"/>
              </a:prstClr>
            </a:outerShdw>
          </a:effectLst>
        </p:spPr>
      </p:pic>
      <p:pic>
        <p:nvPicPr>
          <p:cNvPr id="6" name="Picture 5" descr="571824249_rain barrel workshop - photo by garnett mellen.jpg"/>
          <p:cNvPicPr>
            <a:picLocks noChangeAspect="1"/>
          </p:cNvPicPr>
          <p:nvPr/>
        </p:nvPicPr>
        <p:blipFill>
          <a:blip r:embed="rId4" cstate="email"/>
          <a:stretch>
            <a:fillRect/>
          </a:stretch>
        </p:blipFill>
        <p:spPr>
          <a:xfrm>
            <a:off x="2286000" y="381000"/>
            <a:ext cx="5224585" cy="3730752"/>
          </a:xfrm>
          <a:prstGeom prst="rect">
            <a:avLst/>
          </a:prstGeom>
          <a:effectLst>
            <a:outerShdw blurRad="50800" dist="127000" dir="2700000" algn="tl" rotWithShape="0">
              <a:prstClr val="black">
                <a:alpha val="40000"/>
              </a:prstClr>
            </a:outerShdw>
          </a:effectLst>
        </p:spPr>
      </p:pic>
      <p:pic>
        <p:nvPicPr>
          <p:cNvPr id="2" name="Picture 1" descr="688254168_riverine chapter member with smoky bear at state fair 2009.jpg"/>
          <p:cNvPicPr>
            <a:picLocks noChangeAspect="1"/>
          </p:cNvPicPr>
          <p:nvPr/>
        </p:nvPicPr>
        <p:blipFill>
          <a:blip r:embed="rId5" cstate="email"/>
          <a:stretch>
            <a:fillRect/>
          </a:stretch>
        </p:blipFill>
        <p:spPr>
          <a:xfrm>
            <a:off x="152400" y="1905000"/>
            <a:ext cx="3371850" cy="4495800"/>
          </a:xfrm>
          <a:prstGeom prst="rect">
            <a:avLst/>
          </a:prstGeom>
          <a:effectLst>
            <a:outerShdw blurRad="50800" dist="127000" dir="2700000" algn="tl" rotWithShape="0">
              <a:prstClr val="black">
                <a:alpha val="40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838200"/>
            <a:ext cx="3886200" cy="5262979"/>
          </a:xfrm>
          <a:prstGeom prst="rect">
            <a:avLst/>
          </a:prstGeom>
          <a:noFill/>
        </p:spPr>
        <p:txBody>
          <a:bodyPr wrap="square" rtlCol="0">
            <a:spAutoFit/>
          </a:bodyPr>
          <a:lstStyle/>
          <a:p>
            <a:r>
              <a:rPr lang="en-US" sz="2800" b="1" dirty="0">
                <a:solidFill>
                  <a:srgbClr val="357370"/>
                </a:solidFill>
                <a:latin typeface="Century Schoolbook" pitchFamily="18" charset="0"/>
              </a:rPr>
              <a:t>Mission: </a:t>
            </a:r>
          </a:p>
          <a:p>
            <a:r>
              <a:rPr lang="en-US" sz="2800" dirty="0">
                <a:solidFill>
                  <a:srgbClr val="357370"/>
                </a:solidFill>
                <a:latin typeface="Century Schoolbook" pitchFamily="18" charset="0"/>
              </a:rPr>
              <a:t>The Virginia Master Naturalist program is a statewide corps of volunteers providing education, outreach, and service dedicated to the beneficial management of natural resources and natural areas within their communities.</a:t>
            </a:r>
          </a:p>
        </p:txBody>
      </p:sp>
      <p:pic>
        <p:nvPicPr>
          <p:cNvPr id="4" name="Picture 3" descr="Planting w kids.jpg"/>
          <p:cNvPicPr>
            <a:picLocks noChangeAspect="1"/>
          </p:cNvPicPr>
          <p:nvPr/>
        </p:nvPicPr>
        <p:blipFill>
          <a:blip r:embed="rId3" cstate="email"/>
          <a:stretch>
            <a:fillRect/>
          </a:stretch>
        </p:blipFill>
        <p:spPr>
          <a:xfrm>
            <a:off x="4343400" y="114300"/>
            <a:ext cx="4419600" cy="6629400"/>
          </a:xfrm>
          <a:prstGeom prst="rect">
            <a:avLst/>
          </a:prstGeom>
          <a:effectLst>
            <a:outerShdw blurRad="50800" dist="1270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8000"/>
      </a:hlink>
      <a:folHlink>
        <a:srgbClr val="008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TotalTime>
  <Words>4536</Words>
  <Application>Microsoft Macintosh PowerPoint</Application>
  <PresentationFormat>On-screen Show (4:3)</PresentationFormat>
  <Paragraphs>305</Paragraphs>
  <Slides>54</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Century Schoolbook</vt:lpstr>
      <vt:lpstr>Times New Roman</vt:lpstr>
      <vt:lpstr>TimesNewRomanPS</vt:lpstr>
      <vt:lpstr>Office Theme</vt:lpstr>
      <vt:lpstr>PowerPoint Presentation</vt:lpstr>
      <vt:lpstr>Introductory Class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Virginia Master Naturalist  Sponsors</vt:lpstr>
      <vt:lpstr>VA Department of Forestry</vt:lpstr>
      <vt:lpstr>VA Department of Wildlife Resources</vt:lpstr>
      <vt:lpstr>VA Department of Conservation and Recreation</vt:lpstr>
      <vt:lpstr>Virginia Department of  Environmental Quality</vt:lpstr>
      <vt:lpstr>Virginia Institute of Marine Sciences: Center for Coastal Resources Management</vt:lpstr>
      <vt:lpstr>Virginia Museum of Natural History</vt:lpstr>
      <vt:lpstr>Virginia Cooperative Extension</vt:lpstr>
      <vt:lpstr>Program Structure</vt:lpstr>
      <vt:lpstr>Virginia Master Naturalist Chapters</vt:lpstr>
      <vt:lpstr>Program Structure</vt:lpstr>
      <vt:lpstr>Certification Process</vt:lpstr>
      <vt:lpstr>A Virginia Master Naturalist Knows…</vt:lpstr>
      <vt:lpstr>A Virginia Master Naturalist Can…</vt:lpstr>
      <vt:lpstr>Continuing Education-Objectives</vt:lpstr>
      <vt:lpstr>Continuing Education-Examples</vt:lpstr>
      <vt:lpstr>PowerPoint Presentation</vt:lpstr>
      <vt:lpstr>Volunteer Service Project Guidelines</vt:lpstr>
      <vt:lpstr>Volunteer Service: Administrative</vt:lpstr>
      <vt:lpstr>Volunteer Service: Education</vt:lpstr>
      <vt:lpstr>Volunteer Service: Citizen Science</vt:lpstr>
      <vt:lpstr>Volunteer Service: Stewardship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Virginia 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mprysby</dc:creator>
  <cp:lastModifiedBy>Prysby, Michelle</cp:lastModifiedBy>
  <cp:revision>78</cp:revision>
  <dcterms:created xsi:type="dcterms:W3CDTF">2010-10-18T13:57:37Z</dcterms:created>
  <dcterms:modified xsi:type="dcterms:W3CDTF">2022-03-23T17:31:22Z</dcterms:modified>
</cp:coreProperties>
</file>